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handoutMasterIdLst>
    <p:handoutMasterId r:id="rId28"/>
  </p:handoutMasterIdLst>
  <p:sldIdLst>
    <p:sldId id="396" r:id="rId2"/>
    <p:sldId id="525" r:id="rId3"/>
    <p:sldId id="738" r:id="rId4"/>
    <p:sldId id="740" r:id="rId5"/>
    <p:sldId id="741" r:id="rId6"/>
    <p:sldId id="734" r:id="rId7"/>
    <p:sldId id="743" r:id="rId8"/>
    <p:sldId id="744" r:id="rId9"/>
    <p:sldId id="745" r:id="rId10"/>
    <p:sldId id="747" r:id="rId11"/>
    <p:sldId id="750" r:id="rId12"/>
    <p:sldId id="748" r:id="rId13"/>
    <p:sldId id="755" r:id="rId14"/>
    <p:sldId id="751" r:id="rId15"/>
    <p:sldId id="742" r:id="rId16"/>
    <p:sldId id="756" r:id="rId17"/>
    <p:sldId id="735" r:id="rId18"/>
    <p:sldId id="752" r:id="rId19"/>
    <p:sldId id="753" r:id="rId20"/>
    <p:sldId id="759" r:id="rId21"/>
    <p:sldId id="761" r:id="rId22"/>
    <p:sldId id="760" r:id="rId23"/>
    <p:sldId id="724" r:id="rId24"/>
    <p:sldId id="687" r:id="rId25"/>
    <p:sldId id="754" r:id="rId26"/>
  </p:sldIdLst>
  <p:sldSz cx="9144000" cy="5143500" type="screen16x9"/>
  <p:notesSz cx="9144000" cy="6858000"/>
  <p:defaultTextStyle>
    <a:defPPr>
      <a:defRPr lang="en-US"/>
    </a:defPPr>
    <a:lvl1pPr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5pPr>
    <a:lvl6pPr marL="2286000" algn="l" defTabSz="457200" rtl="0" eaLnBrk="1" latinLnBrk="0" hangingPunct="1">
      <a:defRPr kern="1200">
        <a:solidFill>
          <a:schemeClr val="tx1"/>
        </a:solidFill>
        <a:latin typeface="Rockwell" charset="0"/>
        <a:ea typeface="MS PGothic" charset="0"/>
        <a:cs typeface="MS PGothic" charset="0"/>
      </a:defRPr>
    </a:lvl6pPr>
    <a:lvl7pPr marL="2743200" algn="l" defTabSz="457200" rtl="0" eaLnBrk="1" latinLnBrk="0" hangingPunct="1">
      <a:defRPr kern="1200">
        <a:solidFill>
          <a:schemeClr val="tx1"/>
        </a:solidFill>
        <a:latin typeface="Rockwell" charset="0"/>
        <a:ea typeface="MS PGothic" charset="0"/>
        <a:cs typeface="MS PGothic" charset="0"/>
      </a:defRPr>
    </a:lvl7pPr>
    <a:lvl8pPr marL="3200400" algn="l" defTabSz="457200" rtl="0" eaLnBrk="1" latinLnBrk="0" hangingPunct="1">
      <a:defRPr kern="1200">
        <a:solidFill>
          <a:schemeClr val="tx1"/>
        </a:solidFill>
        <a:latin typeface="Rockwell" charset="0"/>
        <a:ea typeface="MS PGothic" charset="0"/>
        <a:cs typeface="MS PGothic" charset="0"/>
      </a:defRPr>
    </a:lvl8pPr>
    <a:lvl9pPr marL="3657600" algn="l" defTabSz="457200" rtl="0" eaLnBrk="1" latinLnBrk="0" hangingPunct="1">
      <a:defRPr kern="1200">
        <a:solidFill>
          <a:schemeClr val="tx1"/>
        </a:solidFill>
        <a:latin typeface="Rockwell" charset="0"/>
        <a:ea typeface="MS PGothic" charset="0"/>
        <a:cs typeface="MS PGothic"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clrMru>
    <a:srgbClr val="FFFED6"/>
    <a:srgbClr val="FF462C"/>
    <a:srgbClr val="FF4A21"/>
    <a:srgbClr val="00529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07" autoAdjust="0"/>
    <p:restoredTop sz="85045" autoAdjust="0"/>
  </p:normalViewPr>
  <p:slideViewPr>
    <p:cSldViewPr snapToGrid="0" snapToObjects="1">
      <p:cViewPr varScale="1">
        <p:scale>
          <a:sx n="145" d="100"/>
          <a:sy n="145" d="100"/>
        </p:scale>
        <p:origin x="840" y="176"/>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EAC6E28A-33A3-DB4F-9F93-D3B0C6596826}" type="datetimeFigureOut">
              <a:rPr lang="en-US"/>
              <a:pPr>
                <a:defRPr/>
              </a:pPr>
              <a:t>11/14/19</a:t>
            </a:fld>
            <a:endParaRPr lang="en-US"/>
          </a:p>
        </p:txBody>
      </p:sp>
      <p:sp>
        <p:nvSpPr>
          <p:cNvPr id="4" name="Footer Placeholder 3"/>
          <p:cNvSpPr>
            <a:spLocks noGrp="1"/>
          </p:cNvSpPr>
          <p:nvPr>
            <p:ph type="ftr" sz="quarter" idx="2"/>
          </p:nvPr>
        </p:nvSpPr>
        <p:spPr>
          <a:xfrm>
            <a:off x="0" y="6513513"/>
            <a:ext cx="3962400" cy="342900"/>
          </a:xfrm>
          <a:prstGeom prst="rect">
            <a:avLst/>
          </a:prstGeom>
        </p:spPr>
        <p:txBody>
          <a:bodyPr vert="horz" lIns="91440" tIns="45720" rIns="91440" bIns="45720" rtlCol="0" anchor="b"/>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C965ECB-F284-854D-818F-5BC971CC7BF3}" type="slidenum">
              <a:rPr lang="en-US"/>
              <a:pPr>
                <a:defRPr/>
              </a:pPr>
              <a:t>‹#›</a:t>
            </a:fld>
            <a:endParaRPr lang="en-US"/>
          </a:p>
        </p:txBody>
      </p:sp>
    </p:spTree>
    <p:extLst>
      <p:ext uri="{BB962C8B-B14F-4D97-AF65-F5344CB8AC3E}">
        <p14:creationId xmlns:p14="http://schemas.microsoft.com/office/powerpoint/2010/main" val="26334497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0F85DB7A-A5FF-C04A-A4AA-98B39292EA77}" type="datetimeFigureOut">
              <a:rPr lang="en-US"/>
              <a:pPr>
                <a:defRPr/>
              </a:pPr>
              <a:t>11/14/19</a:t>
            </a:fld>
            <a:endParaRPr lang="en-US"/>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1A60B8F3-4DE0-044E-A0D2-83BDE6C791D5}" type="slidenum">
              <a:rPr lang="en-US"/>
              <a:pPr>
                <a:defRPr/>
              </a:pPr>
              <a:t>‹#›</a:t>
            </a:fld>
            <a:endParaRPr lang="en-US"/>
          </a:p>
        </p:txBody>
      </p:sp>
    </p:spTree>
    <p:extLst>
      <p:ext uri="{BB962C8B-B14F-4D97-AF65-F5344CB8AC3E}">
        <p14:creationId xmlns:p14="http://schemas.microsoft.com/office/powerpoint/2010/main" val="2455649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HWCOE-PPT---title-slide-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6" name="Title 1"/>
          <p:cNvSpPr>
            <a:spLocks noGrp="1"/>
          </p:cNvSpPr>
          <p:nvPr>
            <p:ph type="title" hasCustomPrompt="1"/>
          </p:nvPr>
        </p:nvSpPr>
        <p:spPr>
          <a:xfrm>
            <a:off x="871298" y="1676188"/>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7" name="Text Placeholder 3"/>
          <p:cNvSpPr>
            <a:spLocks noGrp="1"/>
          </p:cNvSpPr>
          <p:nvPr>
            <p:ph type="body" sz="half" idx="2" hasCustomPrompt="1"/>
          </p:nvPr>
        </p:nvSpPr>
        <p:spPr>
          <a:xfrm>
            <a:off x="871299" y="3095756"/>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12767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Rectangle 5"/>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HWCOE-PPT---title-slid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5" name="TextBox 4"/>
          <p:cNvSpPr txBox="1"/>
          <p:nvPr userDrawn="1"/>
        </p:nvSpPr>
        <p:spPr>
          <a:xfrm>
            <a:off x="786685" y="1042513"/>
            <a:ext cx="2170484" cy="646331"/>
          </a:xfrm>
          <a:prstGeom prst="rect">
            <a:avLst/>
          </a:prstGeom>
          <a:noFill/>
        </p:spPr>
        <p:txBody>
          <a:bodyPr wrap="square" rtlCol="0">
            <a:spAutoFit/>
          </a:bodyPr>
          <a:lstStyle/>
          <a:p>
            <a:r>
              <a:rPr lang="en-US" sz="1200" b="0" i="0" dirty="0">
                <a:solidFill>
                  <a:schemeClr val="bg1"/>
                </a:solidFill>
                <a:latin typeface="Cambria"/>
                <a:cs typeface="Cambria"/>
              </a:rPr>
              <a:t>DEPARTMENT OR UNIT NAME.</a:t>
            </a:r>
            <a:r>
              <a:rPr lang="en-US" sz="1200" b="0" i="0" baseline="0" dirty="0">
                <a:solidFill>
                  <a:schemeClr val="bg1"/>
                </a:solidFill>
                <a:latin typeface="Cambria"/>
                <a:cs typeface="Cambria"/>
              </a:rPr>
              <a:t> DELETE FROM MASTER SLIDE IF N/A</a:t>
            </a:r>
            <a:endParaRPr lang="en-US" sz="1200" b="0" i="0" dirty="0">
              <a:solidFill>
                <a:schemeClr val="bg1"/>
              </a:solidFill>
              <a:latin typeface="Cambria"/>
              <a:cs typeface="Cambria"/>
            </a:endParaRPr>
          </a:p>
        </p:txBody>
      </p:sp>
      <p:sp>
        <p:nvSpPr>
          <p:cNvPr id="8" name="Title 1"/>
          <p:cNvSpPr>
            <a:spLocks noGrp="1"/>
          </p:cNvSpPr>
          <p:nvPr>
            <p:ph type="title" hasCustomPrompt="1"/>
          </p:nvPr>
        </p:nvSpPr>
        <p:spPr>
          <a:xfrm>
            <a:off x="871298" y="2140561"/>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9" name="Text Placeholder 3"/>
          <p:cNvSpPr>
            <a:spLocks noGrp="1"/>
          </p:cNvSpPr>
          <p:nvPr>
            <p:ph type="body" sz="half" idx="2" hasCustomPrompt="1"/>
          </p:nvPr>
        </p:nvSpPr>
        <p:spPr>
          <a:xfrm>
            <a:off x="871299" y="3560129"/>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2849426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itle Placeholder 1"/>
          <p:cNvSpPr>
            <a:spLocks noGrp="1"/>
          </p:cNvSpPr>
          <p:nvPr>
            <p:ph type="title"/>
          </p:nvPr>
        </p:nvSpPr>
        <p:spPr bwMode="auto">
          <a:xfrm>
            <a:off x="289956" y="893853"/>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endParaRPr lang="en-US" dirty="0"/>
          </a:p>
        </p:txBody>
      </p:sp>
    </p:spTree>
    <p:extLst>
      <p:ext uri="{BB962C8B-B14F-4D97-AF65-F5344CB8AC3E}">
        <p14:creationId xmlns:p14="http://schemas.microsoft.com/office/powerpoint/2010/main" val="3625153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7560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ext Placeholder 2"/>
          <p:cNvSpPr>
            <a:spLocks noGrp="1"/>
          </p:cNvSpPr>
          <p:nvPr>
            <p:ph idx="1"/>
          </p:nvPr>
        </p:nvSpPr>
        <p:spPr bwMode="auto">
          <a:xfrm>
            <a:off x="289956" y="1722826"/>
            <a:ext cx="7556500" cy="310872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1"/>
          <p:cNvSpPr>
            <a:spLocks noGrp="1"/>
          </p:cNvSpPr>
          <p:nvPr>
            <p:ph type="title"/>
          </p:nvPr>
        </p:nvSpPr>
        <p:spPr bwMode="auto">
          <a:xfrm>
            <a:off x="289956" y="893853"/>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endParaRPr lang="en-US" dirty="0"/>
          </a:p>
        </p:txBody>
      </p:sp>
    </p:spTree>
    <p:extLst>
      <p:ext uri="{BB962C8B-B14F-4D97-AF65-F5344CB8AC3E}">
        <p14:creationId xmlns:p14="http://schemas.microsoft.com/office/powerpoint/2010/main" val="405278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3821" y="2142597"/>
            <a:ext cx="7763657" cy="2611257"/>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Text Placeholder 3"/>
          <p:cNvSpPr>
            <a:spLocks noGrp="1"/>
          </p:cNvSpPr>
          <p:nvPr>
            <p:ph type="body" sz="half" idx="10"/>
          </p:nvPr>
        </p:nvSpPr>
        <p:spPr>
          <a:xfrm>
            <a:off x="293821" y="1500290"/>
            <a:ext cx="7763657" cy="581025"/>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itle Placeholder 1"/>
          <p:cNvSpPr>
            <a:spLocks noGrp="1"/>
          </p:cNvSpPr>
          <p:nvPr>
            <p:ph type="title"/>
          </p:nvPr>
        </p:nvSpPr>
        <p:spPr bwMode="auto">
          <a:xfrm>
            <a:off x="289956" y="893853"/>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endParaRPr lang="en-US" dirty="0"/>
          </a:p>
        </p:txBody>
      </p:sp>
    </p:spTree>
    <p:extLst>
      <p:ext uri="{BB962C8B-B14F-4D97-AF65-F5344CB8AC3E}">
        <p14:creationId xmlns:p14="http://schemas.microsoft.com/office/powerpoint/2010/main" val="2998573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293821" y="2583842"/>
            <a:ext cx="3657600" cy="2268251"/>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196158" y="2583842"/>
            <a:ext cx="3657600" cy="2268251"/>
          </a:xfrm>
        </p:spPr>
        <p:txBody>
          <a:bodyPr>
            <a:normAutofit/>
          </a:bodyPr>
          <a:lstStyle>
            <a:lvl1pPr>
              <a:defRPr sz="1800" b="0" i="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293821" y="230145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5" name="Text Placeholder 4"/>
          <p:cNvSpPr>
            <a:spLocks noGrp="1"/>
          </p:cNvSpPr>
          <p:nvPr>
            <p:ph type="body" sz="quarter" idx="3"/>
          </p:nvPr>
        </p:nvSpPr>
        <p:spPr>
          <a:xfrm>
            <a:off x="4196158" y="230145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4" name="Text Placeholder 3"/>
          <p:cNvSpPr>
            <a:spLocks noGrp="1"/>
          </p:cNvSpPr>
          <p:nvPr>
            <p:ph type="body" sz="half" idx="10"/>
          </p:nvPr>
        </p:nvSpPr>
        <p:spPr>
          <a:xfrm>
            <a:off x="293821" y="1500290"/>
            <a:ext cx="7763657" cy="581025"/>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Title Placeholder 1"/>
          <p:cNvSpPr>
            <a:spLocks noGrp="1"/>
          </p:cNvSpPr>
          <p:nvPr>
            <p:ph type="title"/>
          </p:nvPr>
        </p:nvSpPr>
        <p:spPr bwMode="auto">
          <a:xfrm>
            <a:off x="289956" y="893853"/>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endParaRPr lang="en-US" dirty="0"/>
          </a:p>
        </p:txBody>
      </p:sp>
    </p:spTree>
    <p:extLst>
      <p:ext uri="{BB962C8B-B14F-4D97-AF65-F5344CB8AC3E}">
        <p14:creationId xmlns:p14="http://schemas.microsoft.com/office/powerpoint/2010/main" val="413811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HWCOE-PPT---splash-pag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Tree>
    <p:extLst>
      <p:ext uri="{BB962C8B-B14F-4D97-AF65-F5344CB8AC3E}">
        <p14:creationId xmlns:p14="http://schemas.microsoft.com/office/powerpoint/2010/main" val="1636779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8" name="Title Placeholder 1"/>
          <p:cNvSpPr>
            <a:spLocks noGrp="1"/>
          </p:cNvSpPr>
          <p:nvPr>
            <p:ph type="title"/>
          </p:nvPr>
        </p:nvSpPr>
        <p:spPr bwMode="auto">
          <a:xfrm>
            <a:off x="327868" y="893854"/>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1" name="Text Placeholder 2"/>
          <p:cNvSpPr>
            <a:spLocks noGrp="1"/>
          </p:cNvSpPr>
          <p:nvPr>
            <p:ph idx="10"/>
          </p:nvPr>
        </p:nvSpPr>
        <p:spPr bwMode="auto">
          <a:xfrm>
            <a:off x="327868" y="1730863"/>
            <a:ext cx="7556500" cy="307412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6715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0"/>
            <a:ext cx="9144000" cy="527304"/>
          </a:xfrm>
          <a:prstGeom prst="rect">
            <a:avLst/>
          </a:prstGeom>
        </p:spPr>
      </p:pic>
      <p:sp>
        <p:nvSpPr>
          <p:cNvPr id="1026" name="Title Placeholder 1"/>
          <p:cNvSpPr>
            <a:spLocks noGrp="1"/>
          </p:cNvSpPr>
          <p:nvPr>
            <p:ph type="title"/>
          </p:nvPr>
        </p:nvSpPr>
        <p:spPr bwMode="auto">
          <a:xfrm>
            <a:off x="289956" y="893853"/>
            <a:ext cx="7556500" cy="837009"/>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289956" y="1722826"/>
            <a:ext cx="7556500" cy="310872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4287" r:id="rId1"/>
    <p:sldLayoutId id="2147484289" r:id="rId2"/>
    <p:sldLayoutId id="2147484286" r:id="rId3"/>
    <p:sldLayoutId id="2147484285" r:id="rId4"/>
    <p:sldLayoutId id="2147484267" r:id="rId5"/>
    <p:sldLayoutId id="2147484269" r:id="rId6"/>
    <p:sldLayoutId id="2147484270" r:id="rId7"/>
    <p:sldLayoutId id="2147484265" r:id="rId8"/>
    <p:sldLayoutId id="2147484290" r:id="rId9"/>
  </p:sldLayoutIdLst>
  <p:txStyles>
    <p:titleStyle>
      <a:lvl1pPr algn="l" rtl="0" eaLnBrk="1" fontAlgn="base" hangingPunct="1">
        <a:spcBef>
          <a:spcPct val="0"/>
        </a:spcBef>
        <a:spcAft>
          <a:spcPct val="0"/>
        </a:spcAft>
        <a:defRPr sz="3600" b="0" kern="1200">
          <a:solidFill>
            <a:schemeClr val="accent1"/>
          </a:solidFill>
          <a:latin typeface="Arial"/>
          <a:ea typeface="MS PGothic" panose="020B0600070205080204" pitchFamily="34" charset="-128"/>
          <a:cs typeface="Arial"/>
        </a:defRPr>
      </a:lvl1pPr>
      <a:lvl2pPr algn="l" rtl="0" eaLnBrk="1" fontAlgn="base" hangingPunct="1">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1" fontAlgn="base" hangingPunct="1">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1" fontAlgn="base" hangingPunct="1">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1" fontAlgn="base" hangingPunct="1">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eaLnBrk="1" fontAlgn="base" hangingPunct="1">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eaLnBrk="1" fontAlgn="base" hangingPunct="1">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eaLnBrk="1" fontAlgn="base" hangingPunct="1">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eaLnBrk="1" fontAlgn="base" hangingPunct="1">
        <a:spcBef>
          <a:spcPct val="0"/>
        </a:spcBef>
        <a:spcAft>
          <a:spcPct val="0"/>
        </a:spcAft>
        <a:defRPr sz="3600">
          <a:solidFill>
            <a:schemeClr val="accent2"/>
          </a:solidFill>
          <a:latin typeface="Rockwell" charset="0"/>
          <a:ea typeface="ＭＳ Ｐゴシック" charset="0"/>
          <a:cs typeface="ＭＳ Ｐゴシック" charset="0"/>
        </a:defRPr>
      </a:lvl9pPr>
    </p:titleStyle>
    <p:bodyStyle>
      <a:lvl1pPr marL="228600" indent="-228600" algn="l" rtl="0" eaLnBrk="1" fontAlgn="base" hangingPunct="1">
        <a:spcBef>
          <a:spcPts val="2000"/>
        </a:spcBef>
        <a:spcAft>
          <a:spcPct val="0"/>
        </a:spcAft>
        <a:buClr>
          <a:schemeClr val="accent3">
            <a:lumMod val="60000"/>
            <a:lumOff val="40000"/>
          </a:schemeClr>
        </a:buClr>
        <a:buSzPct val="75000"/>
        <a:buFont typeface="Wingdings" charset="2"/>
        <a:buChar char="n"/>
        <a:defRPr sz="2000" kern="1200">
          <a:solidFill>
            <a:schemeClr val="accent1"/>
          </a:solidFill>
          <a:latin typeface="Cambria"/>
          <a:ea typeface="MS PGothic" panose="020B0600070205080204" pitchFamily="34" charset="-128"/>
          <a:cs typeface="Cambria"/>
        </a:defRPr>
      </a:lvl1pPr>
      <a:lvl2pPr marL="457200" indent="-228600" algn="l" rtl="0" eaLnBrk="1" fontAlgn="base" hangingPunct="1">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2pPr>
      <a:lvl3pPr marL="685800" indent="-228600" algn="l" rtl="0" eaLnBrk="1" fontAlgn="base" hangingPunct="1">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3pPr>
      <a:lvl4pPr marL="914400" indent="-228600" algn="l" rtl="0" eaLnBrk="1" fontAlgn="base" hangingPunct="1">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4pPr>
      <a:lvl5pPr marL="1143000" indent="-228600" algn="l" rtl="0" eaLnBrk="1" fontAlgn="base" hangingPunct="1">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hyperlink" Target="https://www.cise.ufl.edu/~pjd/tmp/classfiles/" TargetMode="External"/><Relationship Id="rId2" Type="http://schemas.openxmlformats.org/officeDocument/2006/relationships/hyperlink" Target="https://www.cise.ufl.edu/~pjd/tmp/javadocs/" TargetMode="Externa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ontiersin.org/articles/10.3389/feduc.2018.00105/full" TargetMode="External"/><Relationship Id="rId2" Type="http://schemas.openxmlformats.org/officeDocument/2006/relationships/hyperlink" Target="http://www.leerbeleving.nl/wp-content/uploads/2011/09/learning-styles.pdf" TargetMode="Externa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Project-based Learning</a:t>
            </a:r>
          </a:p>
        </p:txBody>
      </p:sp>
      <p:sp>
        <p:nvSpPr>
          <p:cNvPr id="3" name="Text Placeholder 2"/>
          <p:cNvSpPr>
            <a:spLocks noGrp="1"/>
          </p:cNvSpPr>
          <p:nvPr>
            <p:ph type="body" sz="half" idx="2"/>
          </p:nvPr>
        </p:nvSpPr>
        <p:spPr/>
        <p:txBody>
          <a:bodyPr/>
          <a:lstStyle/>
          <a:p>
            <a:r>
              <a:rPr lang="en-US" dirty="0"/>
              <a:t>Pete Dobbins</a:t>
            </a:r>
          </a:p>
        </p:txBody>
      </p:sp>
    </p:spTree>
    <p:extLst>
      <p:ext uri="{BB962C8B-B14F-4D97-AF65-F5344CB8AC3E}">
        <p14:creationId xmlns:p14="http://schemas.microsoft.com/office/powerpoint/2010/main" val="170831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solidFill>
                  <a:schemeClr val="tx1"/>
                </a:solidFill>
              </a:rPr>
              <a:t>Needs</a:t>
            </a:r>
          </a:p>
          <a:p>
            <a:pPr>
              <a:spcBef>
                <a:spcPts val="800"/>
              </a:spcBef>
            </a:pPr>
            <a:r>
              <a:rPr lang="en-US" altLang="en-US" sz="2400" dirty="0">
                <a:solidFill>
                  <a:schemeClr val="tx1"/>
                </a:solidFill>
              </a:rPr>
              <a:t>Challenges</a:t>
            </a:r>
          </a:p>
          <a:p>
            <a:pPr>
              <a:spcBef>
                <a:spcPts val="800"/>
              </a:spcBef>
            </a:pPr>
            <a:r>
              <a:rPr lang="en-US" altLang="en-US" sz="2400" dirty="0">
                <a:solidFill>
                  <a:schemeClr val="tx1"/>
                </a:solidFill>
              </a:rPr>
              <a:t>Complications</a:t>
            </a:r>
          </a:p>
          <a:p>
            <a:pPr>
              <a:spcBef>
                <a:spcPts val="800"/>
              </a:spcBef>
            </a:pPr>
            <a:r>
              <a:rPr lang="en-US" altLang="en-US" sz="2400" dirty="0">
                <a:solidFill>
                  <a:schemeClr val="tx1"/>
                </a:solidFill>
              </a:rPr>
              <a:t>Preferences</a:t>
            </a:r>
          </a:p>
        </p:txBody>
      </p:sp>
      <p:sp>
        <p:nvSpPr>
          <p:cNvPr id="2" name="Title 1"/>
          <p:cNvSpPr>
            <a:spLocks noGrp="1"/>
          </p:cNvSpPr>
          <p:nvPr>
            <p:ph type="title"/>
          </p:nvPr>
        </p:nvSpPr>
        <p:spPr>
          <a:xfrm>
            <a:off x="327868" y="530465"/>
            <a:ext cx="7556500" cy="837009"/>
          </a:xfrm>
        </p:spPr>
        <p:txBody>
          <a:bodyPr/>
          <a:lstStyle/>
          <a:p>
            <a:r>
              <a:rPr lang="en-US" dirty="0"/>
              <a:t>Tailoring to </a:t>
            </a:r>
            <a:r>
              <a:rPr lang="en-US" i="1" dirty="0"/>
              <a:t>Individuals</a:t>
            </a:r>
          </a:p>
        </p:txBody>
      </p:sp>
    </p:spTree>
    <p:extLst>
      <p:ext uri="{BB962C8B-B14F-4D97-AF65-F5344CB8AC3E}">
        <p14:creationId xmlns:p14="http://schemas.microsoft.com/office/powerpoint/2010/main" val="1722039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solidFill>
                  <a:schemeClr val="tx1"/>
                </a:solidFill>
              </a:rPr>
              <a:t>Needs</a:t>
            </a:r>
          </a:p>
          <a:p>
            <a:pPr>
              <a:spcBef>
                <a:spcPts val="800"/>
              </a:spcBef>
            </a:pPr>
            <a:r>
              <a:rPr lang="en-US" altLang="en-US" sz="2400" dirty="0">
                <a:solidFill>
                  <a:schemeClr val="tx1"/>
                </a:solidFill>
              </a:rPr>
              <a:t>Challenges</a:t>
            </a:r>
          </a:p>
          <a:p>
            <a:pPr>
              <a:spcBef>
                <a:spcPts val="800"/>
              </a:spcBef>
            </a:pPr>
            <a:r>
              <a:rPr lang="en-US" altLang="en-US" sz="2400" dirty="0">
                <a:solidFill>
                  <a:schemeClr val="tx1"/>
                </a:solidFill>
              </a:rPr>
              <a:t>Complications</a:t>
            </a:r>
          </a:p>
          <a:p>
            <a:pPr>
              <a:spcBef>
                <a:spcPts val="800"/>
              </a:spcBef>
            </a:pPr>
            <a:r>
              <a:rPr lang="en-US" altLang="en-US" sz="2400" dirty="0">
                <a:solidFill>
                  <a:schemeClr val="tx2">
                    <a:lumMod val="50000"/>
                    <a:lumOff val="50000"/>
                  </a:schemeClr>
                </a:solidFill>
              </a:rPr>
              <a:t>Preferences</a:t>
            </a:r>
          </a:p>
        </p:txBody>
      </p:sp>
      <p:sp>
        <p:nvSpPr>
          <p:cNvPr id="2" name="Title 1"/>
          <p:cNvSpPr>
            <a:spLocks noGrp="1"/>
          </p:cNvSpPr>
          <p:nvPr>
            <p:ph type="title"/>
          </p:nvPr>
        </p:nvSpPr>
        <p:spPr>
          <a:xfrm>
            <a:off x="327868" y="530465"/>
            <a:ext cx="7556500" cy="837009"/>
          </a:xfrm>
        </p:spPr>
        <p:txBody>
          <a:bodyPr/>
          <a:lstStyle/>
          <a:p>
            <a:r>
              <a:rPr lang="en-US" dirty="0"/>
              <a:t>Tailoring to </a:t>
            </a:r>
            <a:r>
              <a:rPr lang="en-US" i="1" dirty="0"/>
              <a:t>Individuals</a:t>
            </a:r>
          </a:p>
        </p:txBody>
      </p:sp>
      <p:sp>
        <p:nvSpPr>
          <p:cNvPr id="4" name="Rectangle 3">
            <a:extLst>
              <a:ext uri="{FF2B5EF4-FFF2-40B4-BE49-F238E27FC236}">
                <a16:creationId xmlns:a16="http://schemas.microsoft.com/office/drawing/2014/main" id="{C76142CA-C426-3D44-91A1-D44025914DFA}"/>
              </a:ext>
            </a:extLst>
          </p:cNvPr>
          <p:cNvSpPr/>
          <p:nvPr/>
        </p:nvSpPr>
        <p:spPr>
          <a:xfrm>
            <a:off x="339774" y="1387794"/>
            <a:ext cx="2220546" cy="1358141"/>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79B5C3A9-389E-5F4E-930D-6C4D00940CEF}"/>
              </a:ext>
            </a:extLst>
          </p:cNvPr>
          <p:cNvCxnSpPr>
            <a:cxnSpLocks/>
          </p:cNvCxnSpPr>
          <p:nvPr/>
        </p:nvCxnSpPr>
        <p:spPr>
          <a:xfrm flipH="1">
            <a:off x="2712720" y="2103120"/>
            <a:ext cx="119888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93D2053-3768-3244-92AE-AAEB08D76DDC}"/>
              </a:ext>
            </a:extLst>
          </p:cNvPr>
          <p:cNvSpPr txBox="1"/>
          <p:nvPr/>
        </p:nvSpPr>
        <p:spPr>
          <a:xfrm>
            <a:off x="3982720" y="1779954"/>
            <a:ext cx="1899920" cy="646331"/>
          </a:xfrm>
          <a:prstGeom prst="rect">
            <a:avLst/>
          </a:prstGeom>
          <a:solidFill>
            <a:srgbClr val="FFFED6"/>
          </a:solidFill>
          <a:ln>
            <a:noFill/>
          </a:ln>
        </p:spPr>
        <p:txBody>
          <a:bodyPr wrap="square" rtlCol="0">
            <a:spAutoFit/>
          </a:bodyPr>
          <a:lstStyle/>
          <a:p>
            <a:r>
              <a:rPr lang="en-US" dirty="0"/>
              <a:t>Just as one size does not fit all</a:t>
            </a:r>
          </a:p>
        </p:txBody>
      </p:sp>
    </p:spTree>
    <p:extLst>
      <p:ext uri="{BB962C8B-B14F-4D97-AF65-F5344CB8AC3E}">
        <p14:creationId xmlns:p14="http://schemas.microsoft.com/office/powerpoint/2010/main" val="317007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solidFill>
                  <a:schemeClr val="tx1"/>
                </a:solidFill>
              </a:rPr>
              <a:t>Needs</a:t>
            </a:r>
          </a:p>
          <a:p>
            <a:pPr>
              <a:spcBef>
                <a:spcPts val="800"/>
              </a:spcBef>
            </a:pPr>
            <a:r>
              <a:rPr lang="en-US" altLang="en-US" sz="2400" dirty="0">
                <a:solidFill>
                  <a:schemeClr val="tx1"/>
                </a:solidFill>
              </a:rPr>
              <a:t>Challenges</a:t>
            </a:r>
          </a:p>
          <a:p>
            <a:pPr>
              <a:spcBef>
                <a:spcPts val="800"/>
              </a:spcBef>
            </a:pPr>
            <a:r>
              <a:rPr lang="en-US" altLang="en-US" sz="2400" dirty="0">
                <a:solidFill>
                  <a:schemeClr val="tx1"/>
                </a:solidFill>
              </a:rPr>
              <a:t>Complications</a:t>
            </a:r>
          </a:p>
          <a:p>
            <a:pPr>
              <a:spcBef>
                <a:spcPts val="800"/>
              </a:spcBef>
            </a:pPr>
            <a:r>
              <a:rPr lang="en-US" altLang="en-US" sz="2400" dirty="0">
                <a:solidFill>
                  <a:schemeClr val="tx2">
                    <a:lumMod val="50000"/>
                    <a:lumOff val="50000"/>
                  </a:schemeClr>
                </a:solidFill>
              </a:rPr>
              <a:t>Preferences</a:t>
            </a:r>
          </a:p>
        </p:txBody>
      </p:sp>
      <p:sp>
        <p:nvSpPr>
          <p:cNvPr id="2" name="Title 1"/>
          <p:cNvSpPr>
            <a:spLocks noGrp="1"/>
          </p:cNvSpPr>
          <p:nvPr>
            <p:ph type="title"/>
          </p:nvPr>
        </p:nvSpPr>
        <p:spPr>
          <a:xfrm>
            <a:off x="327868" y="530465"/>
            <a:ext cx="7556500" cy="837009"/>
          </a:xfrm>
        </p:spPr>
        <p:txBody>
          <a:bodyPr/>
          <a:lstStyle/>
          <a:p>
            <a:r>
              <a:rPr lang="en-US" dirty="0"/>
              <a:t>Tailoring to </a:t>
            </a:r>
            <a:r>
              <a:rPr lang="en-US" i="1" dirty="0"/>
              <a:t>Individuals</a:t>
            </a:r>
          </a:p>
        </p:txBody>
      </p:sp>
      <p:sp>
        <p:nvSpPr>
          <p:cNvPr id="4" name="Rectangle 3">
            <a:extLst>
              <a:ext uri="{FF2B5EF4-FFF2-40B4-BE49-F238E27FC236}">
                <a16:creationId xmlns:a16="http://schemas.microsoft.com/office/drawing/2014/main" id="{C76142CA-C426-3D44-91A1-D44025914DFA}"/>
              </a:ext>
            </a:extLst>
          </p:cNvPr>
          <p:cNvSpPr/>
          <p:nvPr/>
        </p:nvSpPr>
        <p:spPr>
          <a:xfrm>
            <a:off x="339774" y="1387794"/>
            <a:ext cx="2220546" cy="1358141"/>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79B5C3A9-389E-5F4E-930D-6C4D00940CEF}"/>
              </a:ext>
            </a:extLst>
          </p:cNvPr>
          <p:cNvCxnSpPr>
            <a:cxnSpLocks/>
          </p:cNvCxnSpPr>
          <p:nvPr/>
        </p:nvCxnSpPr>
        <p:spPr>
          <a:xfrm flipH="1">
            <a:off x="2712720" y="2103120"/>
            <a:ext cx="119888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93D2053-3768-3244-92AE-AAEB08D76DDC}"/>
              </a:ext>
            </a:extLst>
          </p:cNvPr>
          <p:cNvSpPr txBox="1"/>
          <p:nvPr/>
        </p:nvSpPr>
        <p:spPr>
          <a:xfrm>
            <a:off x="3982720" y="1779954"/>
            <a:ext cx="1899920" cy="646331"/>
          </a:xfrm>
          <a:prstGeom prst="rect">
            <a:avLst/>
          </a:prstGeom>
          <a:solidFill>
            <a:srgbClr val="FFFED6"/>
          </a:solidFill>
          <a:ln>
            <a:noFill/>
          </a:ln>
        </p:spPr>
        <p:txBody>
          <a:bodyPr wrap="square" rtlCol="0">
            <a:spAutoFit/>
          </a:bodyPr>
          <a:lstStyle/>
          <a:p>
            <a:r>
              <a:rPr lang="en-US" dirty="0"/>
              <a:t>Just as one size does not fit all</a:t>
            </a:r>
          </a:p>
        </p:txBody>
      </p:sp>
      <p:sp>
        <p:nvSpPr>
          <p:cNvPr id="9" name="TextBox 8">
            <a:extLst>
              <a:ext uri="{FF2B5EF4-FFF2-40B4-BE49-F238E27FC236}">
                <a16:creationId xmlns:a16="http://schemas.microsoft.com/office/drawing/2014/main" id="{7BFD3396-DB24-D849-B6EA-485888089441}"/>
              </a:ext>
            </a:extLst>
          </p:cNvPr>
          <p:cNvSpPr txBox="1"/>
          <p:nvPr/>
        </p:nvSpPr>
        <p:spPr>
          <a:xfrm>
            <a:off x="3982720" y="2688298"/>
            <a:ext cx="2692400" cy="646331"/>
          </a:xfrm>
          <a:prstGeom prst="rect">
            <a:avLst/>
          </a:prstGeom>
          <a:solidFill>
            <a:srgbClr val="FFFED6"/>
          </a:solidFill>
        </p:spPr>
        <p:txBody>
          <a:bodyPr wrap="square" rtlCol="0">
            <a:spAutoFit/>
          </a:bodyPr>
          <a:lstStyle/>
          <a:p>
            <a:r>
              <a:rPr lang="en-US" dirty="0"/>
              <a:t>Learning preferences are not formulaic either</a:t>
            </a:r>
          </a:p>
        </p:txBody>
      </p:sp>
      <p:cxnSp>
        <p:nvCxnSpPr>
          <p:cNvPr id="10" name="Straight Arrow Connector 9">
            <a:extLst>
              <a:ext uri="{FF2B5EF4-FFF2-40B4-BE49-F238E27FC236}">
                <a16:creationId xmlns:a16="http://schemas.microsoft.com/office/drawing/2014/main" id="{A0761884-98B2-3248-ACBC-4712E0F93C61}"/>
              </a:ext>
            </a:extLst>
          </p:cNvPr>
          <p:cNvCxnSpPr>
            <a:cxnSpLocks/>
          </p:cNvCxnSpPr>
          <p:nvPr/>
        </p:nvCxnSpPr>
        <p:spPr>
          <a:xfrm flipH="1">
            <a:off x="2277208" y="3011464"/>
            <a:ext cx="1705512"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2548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solidFill>
                  <a:schemeClr val="tx1"/>
                </a:solidFill>
              </a:rPr>
              <a:t>Needs</a:t>
            </a:r>
          </a:p>
          <a:p>
            <a:pPr>
              <a:spcBef>
                <a:spcPts val="800"/>
              </a:spcBef>
            </a:pPr>
            <a:r>
              <a:rPr lang="en-US" altLang="en-US" sz="2400" dirty="0">
                <a:solidFill>
                  <a:schemeClr val="tx1"/>
                </a:solidFill>
              </a:rPr>
              <a:t>Challenges</a:t>
            </a:r>
          </a:p>
          <a:p>
            <a:pPr>
              <a:spcBef>
                <a:spcPts val="800"/>
              </a:spcBef>
            </a:pPr>
            <a:r>
              <a:rPr lang="en-US" altLang="en-US" sz="2400" dirty="0">
                <a:solidFill>
                  <a:schemeClr val="tx1"/>
                </a:solidFill>
              </a:rPr>
              <a:t>Complications</a:t>
            </a:r>
          </a:p>
          <a:p>
            <a:pPr>
              <a:spcBef>
                <a:spcPts val="800"/>
              </a:spcBef>
            </a:pPr>
            <a:r>
              <a:rPr lang="en-US" altLang="en-US" sz="2400" dirty="0">
                <a:solidFill>
                  <a:schemeClr val="tx2">
                    <a:lumMod val="50000"/>
                    <a:lumOff val="50000"/>
                  </a:schemeClr>
                </a:solidFill>
              </a:rPr>
              <a:t>Preferences</a:t>
            </a:r>
          </a:p>
          <a:p>
            <a:pPr marL="0" indent="0">
              <a:spcBef>
                <a:spcPts val="800"/>
              </a:spcBef>
              <a:buNone/>
            </a:pPr>
            <a:endParaRPr lang="en-US" altLang="en-US" sz="2400" dirty="0">
              <a:solidFill>
                <a:schemeClr val="tx2">
                  <a:lumMod val="50000"/>
                  <a:lumOff val="50000"/>
                </a:schemeClr>
              </a:solidFill>
            </a:endParaRPr>
          </a:p>
          <a:p>
            <a:pPr marL="0" indent="0" algn="ctr">
              <a:spcBef>
                <a:spcPts val="800"/>
              </a:spcBef>
              <a:buNone/>
            </a:pPr>
            <a:r>
              <a:rPr lang="en-US" altLang="en-US" sz="2400" dirty="0">
                <a:solidFill>
                  <a:schemeClr val="accent3"/>
                </a:solidFill>
              </a:rPr>
              <a:t>So be mindful of </a:t>
            </a:r>
            <a:r>
              <a:rPr lang="en-US" altLang="en-US" sz="2400" i="1" dirty="0">
                <a:solidFill>
                  <a:schemeClr val="accent3"/>
                </a:solidFill>
              </a:rPr>
              <a:t>never </a:t>
            </a:r>
            <a:r>
              <a:rPr lang="en-US" altLang="en-US" sz="2400" dirty="0">
                <a:solidFill>
                  <a:schemeClr val="accent3"/>
                </a:solidFill>
              </a:rPr>
              <a:t>becoming</a:t>
            </a:r>
            <a:r>
              <a:rPr lang="en-US" altLang="en-US" sz="2400" i="1" dirty="0">
                <a:solidFill>
                  <a:schemeClr val="accent3"/>
                </a:solidFill>
              </a:rPr>
              <a:t> one dimensional!</a:t>
            </a:r>
            <a:endParaRPr lang="en-US" altLang="en-US" sz="2400" dirty="0">
              <a:solidFill>
                <a:schemeClr val="tx2">
                  <a:lumMod val="50000"/>
                  <a:lumOff val="50000"/>
                </a:schemeClr>
              </a:solidFill>
            </a:endParaRPr>
          </a:p>
        </p:txBody>
      </p:sp>
      <p:sp>
        <p:nvSpPr>
          <p:cNvPr id="2" name="Title 1"/>
          <p:cNvSpPr>
            <a:spLocks noGrp="1"/>
          </p:cNvSpPr>
          <p:nvPr>
            <p:ph type="title"/>
          </p:nvPr>
        </p:nvSpPr>
        <p:spPr>
          <a:xfrm>
            <a:off x="327868" y="530465"/>
            <a:ext cx="7556500" cy="837009"/>
          </a:xfrm>
        </p:spPr>
        <p:txBody>
          <a:bodyPr/>
          <a:lstStyle/>
          <a:p>
            <a:r>
              <a:rPr lang="en-US" dirty="0"/>
              <a:t>Tailoring to </a:t>
            </a:r>
            <a:r>
              <a:rPr lang="en-US" i="1" dirty="0"/>
              <a:t>Individuals</a:t>
            </a:r>
          </a:p>
        </p:txBody>
      </p:sp>
      <p:sp>
        <p:nvSpPr>
          <p:cNvPr id="4" name="Rectangle 3">
            <a:extLst>
              <a:ext uri="{FF2B5EF4-FFF2-40B4-BE49-F238E27FC236}">
                <a16:creationId xmlns:a16="http://schemas.microsoft.com/office/drawing/2014/main" id="{C76142CA-C426-3D44-91A1-D44025914DFA}"/>
              </a:ext>
            </a:extLst>
          </p:cNvPr>
          <p:cNvSpPr/>
          <p:nvPr/>
        </p:nvSpPr>
        <p:spPr>
          <a:xfrm>
            <a:off x="339774" y="1387794"/>
            <a:ext cx="2220546" cy="1358141"/>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a:extLst>
              <a:ext uri="{FF2B5EF4-FFF2-40B4-BE49-F238E27FC236}">
                <a16:creationId xmlns:a16="http://schemas.microsoft.com/office/drawing/2014/main" id="{79B5C3A9-389E-5F4E-930D-6C4D00940CEF}"/>
              </a:ext>
            </a:extLst>
          </p:cNvPr>
          <p:cNvCxnSpPr>
            <a:cxnSpLocks/>
          </p:cNvCxnSpPr>
          <p:nvPr/>
        </p:nvCxnSpPr>
        <p:spPr>
          <a:xfrm flipH="1">
            <a:off x="2712720" y="2103120"/>
            <a:ext cx="119888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93D2053-3768-3244-92AE-AAEB08D76DDC}"/>
              </a:ext>
            </a:extLst>
          </p:cNvPr>
          <p:cNvSpPr txBox="1"/>
          <p:nvPr/>
        </p:nvSpPr>
        <p:spPr>
          <a:xfrm>
            <a:off x="3982720" y="1779954"/>
            <a:ext cx="1899920" cy="646331"/>
          </a:xfrm>
          <a:prstGeom prst="rect">
            <a:avLst/>
          </a:prstGeom>
          <a:solidFill>
            <a:srgbClr val="FFFED6"/>
          </a:solidFill>
          <a:ln>
            <a:noFill/>
          </a:ln>
        </p:spPr>
        <p:txBody>
          <a:bodyPr wrap="square" rtlCol="0">
            <a:spAutoFit/>
          </a:bodyPr>
          <a:lstStyle/>
          <a:p>
            <a:r>
              <a:rPr lang="en-US" dirty="0"/>
              <a:t>Just as one size does not fit all</a:t>
            </a:r>
          </a:p>
        </p:txBody>
      </p:sp>
      <p:cxnSp>
        <p:nvCxnSpPr>
          <p:cNvPr id="10" name="Straight Arrow Connector 9">
            <a:extLst>
              <a:ext uri="{FF2B5EF4-FFF2-40B4-BE49-F238E27FC236}">
                <a16:creationId xmlns:a16="http://schemas.microsoft.com/office/drawing/2014/main" id="{A0761884-98B2-3248-ACBC-4712E0F93C61}"/>
              </a:ext>
            </a:extLst>
          </p:cNvPr>
          <p:cNvCxnSpPr>
            <a:cxnSpLocks/>
          </p:cNvCxnSpPr>
          <p:nvPr/>
        </p:nvCxnSpPr>
        <p:spPr>
          <a:xfrm flipH="1">
            <a:off x="2277208" y="3011464"/>
            <a:ext cx="1705512"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3A7E098D-4B78-D141-B35B-94CF07C33232}"/>
              </a:ext>
            </a:extLst>
          </p:cNvPr>
          <p:cNvSpPr txBox="1"/>
          <p:nvPr/>
        </p:nvSpPr>
        <p:spPr>
          <a:xfrm>
            <a:off x="3982720" y="2688298"/>
            <a:ext cx="2692400" cy="646331"/>
          </a:xfrm>
          <a:prstGeom prst="rect">
            <a:avLst/>
          </a:prstGeom>
          <a:solidFill>
            <a:srgbClr val="FFFED6"/>
          </a:solidFill>
        </p:spPr>
        <p:txBody>
          <a:bodyPr wrap="square" rtlCol="0">
            <a:spAutoFit/>
          </a:bodyPr>
          <a:lstStyle/>
          <a:p>
            <a:r>
              <a:rPr lang="en-US" dirty="0"/>
              <a:t>Learning preferences are not formulaic either</a:t>
            </a:r>
          </a:p>
        </p:txBody>
      </p:sp>
    </p:spTree>
    <p:extLst>
      <p:ext uri="{BB962C8B-B14F-4D97-AF65-F5344CB8AC3E}">
        <p14:creationId xmlns:p14="http://schemas.microsoft.com/office/powerpoint/2010/main" val="2652368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altLang="en-US" sz="2400" dirty="0"/>
              <a:t>We will consider one way to framework for categorizing learning preferences / modes of instruction [Auditory, Kinesthetic, Visual].  Of course, this can be expanded and reframed.  While providing an initial point of reference for this discussion, remember the principle of not being stagnant in your approach and perspective on rethinking your process.</a:t>
            </a:r>
          </a:p>
        </p:txBody>
      </p:sp>
      <p:sp>
        <p:nvSpPr>
          <p:cNvPr id="2" name="Title 1"/>
          <p:cNvSpPr>
            <a:spLocks noGrp="1"/>
          </p:cNvSpPr>
          <p:nvPr>
            <p:ph type="title"/>
          </p:nvPr>
        </p:nvSpPr>
        <p:spPr>
          <a:xfrm>
            <a:off x="327868" y="530465"/>
            <a:ext cx="7556500" cy="837009"/>
          </a:xfrm>
        </p:spPr>
        <p:txBody>
          <a:bodyPr/>
          <a:lstStyle/>
          <a:p>
            <a:r>
              <a:rPr lang="en-US" dirty="0"/>
              <a:t>As An Example…</a:t>
            </a:r>
          </a:p>
        </p:txBody>
      </p:sp>
    </p:spTree>
    <p:extLst>
      <p:ext uri="{BB962C8B-B14F-4D97-AF65-F5344CB8AC3E}">
        <p14:creationId xmlns:p14="http://schemas.microsoft.com/office/powerpoint/2010/main" val="1932860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t>Auditory</a:t>
            </a:r>
          </a:p>
          <a:p>
            <a:pPr>
              <a:spcBef>
                <a:spcPts val="800"/>
              </a:spcBef>
            </a:pPr>
            <a:r>
              <a:rPr lang="en-US" altLang="en-US" sz="2400" dirty="0"/>
              <a:t>Kinesthetic</a:t>
            </a:r>
          </a:p>
          <a:p>
            <a:pPr>
              <a:spcBef>
                <a:spcPts val="800"/>
              </a:spcBef>
            </a:pPr>
            <a:r>
              <a:rPr lang="en-US" altLang="en-US" sz="2400" dirty="0"/>
              <a:t>Visual</a:t>
            </a:r>
            <a:endParaRPr lang="es-ES_tradnl" altLang="en-US" dirty="0"/>
          </a:p>
        </p:txBody>
      </p:sp>
      <p:sp>
        <p:nvSpPr>
          <p:cNvPr id="2" name="Title 1"/>
          <p:cNvSpPr>
            <a:spLocks noGrp="1"/>
          </p:cNvSpPr>
          <p:nvPr>
            <p:ph type="title"/>
          </p:nvPr>
        </p:nvSpPr>
        <p:spPr>
          <a:xfrm>
            <a:off x="327868" y="530465"/>
            <a:ext cx="8411686" cy="837009"/>
          </a:xfrm>
        </p:spPr>
        <p:txBody>
          <a:bodyPr/>
          <a:lstStyle/>
          <a:p>
            <a:r>
              <a:rPr lang="en-US" sz="3200" dirty="0"/>
              <a:t>Learning Preferences / Modes of Instruction</a:t>
            </a:r>
          </a:p>
        </p:txBody>
      </p:sp>
      <p:pic>
        <p:nvPicPr>
          <p:cNvPr id="7" name="Picture 6">
            <a:extLst>
              <a:ext uri="{FF2B5EF4-FFF2-40B4-BE49-F238E27FC236}">
                <a16:creationId xmlns:a16="http://schemas.microsoft.com/office/drawing/2014/main" id="{1831E8D0-4468-434B-90F9-72142DE3B9E4}"/>
              </a:ext>
            </a:extLst>
          </p:cNvPr>
          <p:cNvPicPr>
            <a:picLocks noChangeAspect="1"/>
          </p:cNvPicPr>
          <p:nvPr/>
        </p:nvPicPr>
        <p:blipFill>
          <a:blip r:embed="rId2"/>
          <a:stretch>
            <a:fillRect/>
          </a:stretch>
        </p:blipFill>
        <p:spPr>
          <a:xfrm>
            <a:off x="3205480" y="1165955"/>
            <a:ext cx="5349240" cy="3958438"/>
          </a:xfrm>
          <a:prstGeom prst="rect">
            <a:avLst/>
          </a:prstGeom>
        </p:spPr>
      </p:pic>
    </p:spTree>
    <p:extLst>
      <p:ext uri="{BB962C8B-B14F-4D97-AF65-F5344CB8AC3E}">
        <p14:creationId xmlns:p14="http://schemas.microsoft.com/office/powerpoint/2010/main" val="25006335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t>Auditory</a:t>
            </a:r>
          </a:p>
          <a:p>
            <a:pPr>
              <a:spcBef>
                <a:spcPts val="800"/>
              </a:spcBef>
            </a:pPr>
            <a:r>
              <a:rPr lang="en-US" altLang="en-US" sz="2400" dirty="0"/>
              <a:t>Kinesthetic</a:t>
            </a:r>
          </a:p>
          <a:p>
            <a:pPr>
              <a:spcBef>
                <a:spcPts val="800"/>
              </a:spcBef>
            </a:pPr>
            <a:r>
              <a:rPr lang="en-US" altLang="en-US" sz="2400" dirty="0"/>
              <a:t>Visual</a:t>
            </a:r>
            <a:endParaRPr lang="es-ES_tradnl" altLang="en-US" dirty="0"/>
          </a:p>
        </p:txBody>
      </p:sp>
      <p:sp>
        <p:nvSpPr>
          <p:cNvPr id="2" name="Title 1"/>
          <p:cNvSpPr>
            <a:spLocks noGrp="1"/>
          </p:cNvSpPr>
          <p:nvPr>
            <p:ph type="title"/>
          </p:nvPr>
        </p:nvSpPr>
        <p:spPr>
          <a:xfrm>
            <a:off x="327868" y="530465"/>
            <a:ext cx="8411686" cy="837009"/>
          </a:xfrm>
        </p:spPr>
        <p:txBody>
          <a:bodyPr/>
          <a:lstStyle/>
          <a:p>
            <a:r>
              <a:rPr lang="en-US" sz="3200" dirty="0"/>
              <a:t>Learning Preferences / Modes of Instruction</a:t>
            </a:r>
          </a:p>
        </p:txBody>
      </p:sp>
      <p:pic>
        <p:nvPicPr>
          <p:cNvPr id="7" name="Picture 6">
            <a:extLst>
              <a:ext uri="{FF2B5EF4-FFF2-40B4-BE49-F238E27FC236}">
                <a16:creationId xmlns:a16="http://schemas.microsoft.com/office/drawing/2014/main" id="{1831E8D0-4468-434B-90F9-72142DE3B9E4}"/>
              </a:ext>
            </a:extLst>
          </p:cNvPr>
          <p:cNvPicPr>
            <a:picLocks noChangeAspect="1"/>
          </p:cNvPicPr>
          <p:nvPr/>
        </p:nvPicPr>
        <p:blipFill>
          <a:blip r:embed="rId2"/>
          <a:stretch>
            <a:fillRect/>
          </a:stretch>
        </p:blipFill>
        <p:spPr>
          <a:xfrm>
            <a:off x="3205480" y="1165955"/>
            <a:ext cx="5349240" cy="3958438"/>
          </a:xfrm>
          <a:prstGeom prst="rect">
            <a:avLst/>
          </a:prstGeom>
        </p:spPr>
      </p:pic>
      <p:cxnSp>
        <p:nvCxnSpPr>
          <p:cNvPr id="5" name="Straight Arrow Connector 4">
            <a:extLst>
              <a:ext uri="{FF2B5EF4-FFF2-40B4-BE49-F238E27FC236}">
                <a16:creationId xmlns:a16="http://schemas.microsoft.com/office/drawing/2014/main" id="{546C9427-30A6-CC49-B878-502033C43488}"/>
              </a:ext>
            </a:extLst>
          </p:cNvPr>
          <p:cNvCxnSpPr>
            <a:cxnSpLocks/>
          </p:cNvCxnSpPr>
          <p:nvPr/>
        </p:nvCxnSpPr>
        <p:spPr>
          <a:xfrm flipV="1">
            <a:off x="3698240" y="2787163"/>
            <a:ext cx="1999175" cy="65707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95806A0-E574-D74C-AC70-A455E5C57265}"/>
              </a:ext>
            </a:extLst>
          </p:cNvPr>
          <p:cNvSpPr txBox="1"/>
          <p:nvPr/>
        </p:nvSpPr>
        <p:spPr>
          <a:xfrm>
            <a:off x="2336800" y="2667753"/>
            <a:ext cx="1652172" cy="1323439"/>
          </a:xfrm>
          <a:prstGeom prst="rect">
            <a:avLst/>
          </a:prstGeom>
          <a:noFill/>
        </p:spPr>
        <p:txBody>
          <a:bodyPr wrap="square" rtlCol="0">
            <a:spAutoFit/>
          </a:bodyPr>
          <a:lstStyle/>
          <a:p>
            <a:pPr algn="ctr"/>
            <a:r>
              <a:rPr lang="en-US" sz="2000" dirty="0">
                <a:solidFill>
                  <a:srgbClr val="FF0000"/>
                </a:solidFill>
              </a:rPr>
              <a:t>The Ideal Instruction Mode Covers All!</a:t>
            </a:r>
          </a:p>
        </p:txBody>
      </p:sp>
    </p:spTree>
    <p:extLst>
      <p:ext uri="{BB962C8B-B14F-4D97-AF65-F5344CB8AC3E}">
        <p14:creationId xmlns:p14="http://schemas.microsoft.com/office/powerpoint/2010/main" val="1256061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Pete’s Sample Data</a:t>
            </a:r>
          </a:p>
        </p:txBody>
      </p:sp>
      <p:pic>
        <p:nvPicPr>
          <p:cNvPr id="6" name="Content Placeholder 5">
            <a:extLst>
              <a:ext uri="{FF2B5EF4-FFF2-40B4-BE49-F238E27FC236}">
                <a16:creationId xmlns:a16="http://schemas.microsoft.com/office/drawing/2014/main" id="{376BF28B-9AF8-D445-8D2A-907BDFF0D1C2}"/>
              </a:ext>
            </a:extLst>
          </p:cNvPr>
          <p:cNvPicPr>
            <a:picLocks noGrp="1" noChangeAspect="1"/>
          </p:cNvPicPr>
          <p:nvPr>
            <p:ph idx="10"/>
          </p:nvPr>
        </p:nvPicPr>
        <p:blipFill>
          <a:blip r:embed="rId2"/>
          <a:stretch>
            <a:fillRect/>
          </a:stretch>
        </p:blipFill>
        <p:spPr>
          <a:xfrm>
            <a:off x="400811" y="1767840"/>
            <a:ext cx="8497284" cy="2249281"/>
          </a:xfrm>
        </p:spPr>
      </p:pic>
    </p:spTree>
    <p:extLst>
      <p:ext uri="{BB962C8B-B14F-4D97-AF65-F5344CB8AC3E}">
        <p14:creationId xmlns:p14="http://schemas.microsoft.com/office/powerpoint/2010/main" val="22053253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Pete’s Sample Data</a:t>
            </a:r>
          </a:p>
        </p:txBody>
      </p:sp>
      <p:pic>
        <p:nvPicPr>
          <p:cNvPr id="6" name="Content Placeholder 5">
            <a:extLst>
              <a:ext uri="{FF2B5EF4-FFF2-40B4-BE49-F238E27FC236}">
                <a16:creationId xmlns:a16="http://schemas.microsoft.com/office/drawing/2014/main" id="{376BF28B-9AF8-D445-8D2A-907BDFF0D1C2}"/>
              </a:ext>
            </a:extLst>
          </p:cNvPr>
          <p:cNvPicPr>
            <a:picLocks noGrp="1" noChangeAspect="1"/>
          </p:cNvPicPr>
          <p:nvPr>
            <p:ph idx="10"/>
          </p:nvPr>
        </p:nvPicPr>
        <p:blipFill>
          <a:blip r:embed="rId2"/>
          <a:stretch>
            <a:fillRect/>
          </a:stretch>
        </p:blipFill>
        <p:spPr>
          <a:xfrm>
            <a:off x="400811" y="1767840"/>
            <a:ext cx="8497284" cy="2249281"/>
          </a:xfrm>
        </p:spPr>
      </p:pic>
      <p:sp>
        <p:nvSpPr>
          <p:cNvPr id="4" name="Rectangle 3">
            <a:extLst>
              <a:ext uri="{FF2B5EF4-FFF2-40B4-BE49-F238E27FC236}">
                <a16:creationId xmlns:a16="http://schemas.microsoft.com/office/drawing/2014/main" id="{48AA8F24-E573-174C-813A-07977A6F1854}"/>
              </a:ext>
            </a:extLst>
          </p:cNvPr>
          <p:cNvSpPr/>
          <p:nvPr/>
        </p:nvSpPr>
        <p:spPr>
          <a:xfrm>
            <a:off x="619760" y="2651761"/>
            <a:ext cx="1127760" cy="274320"/>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478C5FE-E1DA-C842-BDF9-B6DC2BC57A52}"/>
              </a:ext>
            </a:extLst>
          </p:cNvPr>
          <p:cNvSpPr/>
          <p:nvPr/>
        </p:nvSpPr>
        <p:spPr>
          <a:xfrm>
            <a:off x="619760" y="3334441"/>
            <a:ext cx="1127760" cy="274320"/>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A966AD81-FFDF-5F49-BDD7-7DB4EE9B654D}"/>
              </a:ext>
            </a:extLst>
          </p:cNvPr>
          <p:cNvSpPr txBox="1"/>
          <p:nvPr/>
        </p:nvSpPr>
        <p:spPr>
          <a:xfrm>
            <a:off x="3566160" y="2651761"/>
            <a:ext cx="2570480" cy="923330"/>
          </a:xfrm>
          <a:prstGeom prst="rect">
            <a:avLst/>
          </a:prstGeom>
          <a:solidFill>
            <a:srgbClr val="FFFED6"/>
          </a:solidFill>
        </p:spPr>
        <p:txBody>
          <a:bodyPr wrap="square" rtlCol="0">
            <a:spAutoFit/>
          </a:bodyPr>
          <a:lstStyle/>
          <a:p>
            <a:pPr algn="ctr"/>
            <a:r>
              <a:rPr lang="en-US" dirty="0"/>
              <a:t>Auditory + Kinesthetic [Tactile] and not just one in isolation!</a:t>
            </a:r>
          </a:p>
        </p:txBody>
      </p:sp>
      <p:cxnSp>
        <p:nvCxnSpPr>
          <p:cNvPr id="8" name="Straight Arrow Connector 7">
            <a:extLst>
              <a:ext uri="{FF2B5EF4-FFF2-40B4-BE49-F238E27FC236}">
                <a16:creationId xmlns:a16="http://schemas.microsoft.com/office/drawing/2014/main" id="{E1EADEE9-4ACF-BC4D-B942-74FFF7B3D4C2}"/>
              </a:ext>
            </a:extLst>
          </p:cNvPr>
          <p:cNvCxnSpPr>
            <a:cxnSpLocks/>
          </p:cNvCxnSpPr>
          <p:nvPr/>
        </p:nvCxnSpPr>
        <p:spPr>
          <a:xfrm flipH="1" flipV="1">
            <a:off x="1747520" y="2759237"/>
            <a:ext cx="1808480" cy="16684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DA129E9B-916A-0B40-B0F0-C3977B6986C4}"/>
              </a:ext>
            </a:extLst>
          </p:cNvPr>
          <p:cNvCxnSpPr>
            <a:cxnSpLocks/>
          </p:cNvCxnSpPr>
          <p:nvPr/>
        </p:nvCxnSpPr>
        <p:spPr>
          <a:xfrm flipH="1">
            <a:off x="1747520" y="3334441"/>
            <a:ext cx="1808480" cy="871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1648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Pete’s Sample Data</a:t>
            </a:r>
          </a:p>
        </p:txBody>
      </p:sp>
      <p:pic>
        <p:nvPicPr>
          <p:cNvPr id="6" name="Content Placeholder 5">
            <a:extLst>
              <a:ext uri="{FF2B5EF4-FFF2-40B4-BE49-F238E27FC236}">
                <a16:creationId xmlns:a16="http://schemas.microsoft.com/office/drawing/2014/main" id="{376BF28B-9AF8-D445-8D2A-907BDFF0D1C2}"/>
              </a:ext>
            </a:extLst>
          </p:cNvPr>
          <p:cNvPicPr>
            <a:picLocks noGrp="1" noChangeAspect="1"/>
          </p:cNvPicPr>
          <p:nvPr>
            <p:ph idx="10"/>
          </p:nvPr>
        </p:nvPicPr>
        <p:blipFill>
          <a:blip r:embed="rId2"/>
          <a:stretch>
            <a:fillRect/>
          </a:stretch>
        </p:blipFill>
        <p:spPr>
          <a:xfrm>
            <a:off x="400811" y="1767840"/>
            <a:ext cx="8497284" cy="2249281"/>
          </a:xfrm>
        </p:spPr>
      </p:pic>
      <p:sp>
        <p:nvSpPr>
          <p:cNvPr id="4" name="Rectangle 3">
            <a:extLst>
              <a:ext uri="{FF2B5EF4-FFF2-40B4-BE49-F238E27FC236}">
                <a16:creationId xmlns:a16="http://schemas.microsoft.com/office/drawing/2014/main" id="{48AA8F24-E573-174C-813A-07977A6F1854}"/>
              </a:ext>
            </a:extLst>
          </p:cNvPr>
          <p:cNvSpPr/>
          <p:nvPr/>
        </p:nvSpPr>
        <p:spPr>
          <a:xfrm>
            <a:off x="619760" y="2651761"/>
            <a:ext cx="1127760" cy="274320"/>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6478C5FE-E1DA-C842-BDF9-B6DC2BC57A52}"/>
              </a:ext>
            </a:extLst>
          </p:cNvPr>
          <p:cNvSpPr/>
          <p:nvPr/>
        </p:nvSpPr>
        <p:spPr>
          <a:xfrm>
            <a:off x="619760" y="3334441"/>
            <a:ext cx="1127760" cy="274320"/>
          </a:xfrm>
          <a:prstGeom prst="rect">
            <a:avLst/>
          </a:prstGeom>
          <a:noFill/>
          <a:ln w="25400">
            <a:solidFill>
              <a:schemeClr val="tx2">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A966AD81-FFDF-5F49-BDD7-7DB4EE9B654D}"/>
              </a:ext>
            </a:extLst>
          </p:cNvPr>
          <p:cNvSpPr txBox="1"/>
          <p:nvPr/>
        </p:nvSpPr>
        <p:spPr>
          <a:xfrm>
            <a:off x="3566160" y="2651761"/>
            <a:ext cx="2570480" cy="923330"/>
          </a:xfrm>
          <a:prstGeom prst="rect">
            <a:avLst/>
          </a:prstGeom>
          <a:solidFill>
            <a:srgbClr val="FFFED6"/>
          </a:solidFill>
        </p:spPr>
        <p:txBody>
          <a:bodyPr wrap="square" rtlCol="0">
            <a:spAutoFit/>
          </a:bodyPr>
          <a:lstStyle/>
          <a:p>
            <a:pPr algn="ctr"/>
            <a:r>
              <a:rPr lang="en-US" dirty="0"/>
              <a:t>Auditory + Kinesthetic [Tactile] and not just one in isolation!</a:t>
            </a:r>
          </a:p>
        </p:txBody>
      </p:sp>
      <p:cxnSp>
        <p:nvCxnSpPr>
          <p:cNvPr id="8" name="Straight Arrow Connector 7">
            <a:extLst>
              <a:ext uri="{FF2B5EF4-FFF2-40B4-BE49-F238E27FC236}">
                <a16:creationId xmlns:a16="http://schemas.microsoft.com/office/drawing/2014/main" id="{E1EADEE9-4ACF-BC4D-B942-74FFF7B3D4C2}"/>
              </a:ext>
            </a:extLst>
          </p:cNvPr>
          <p:cNvCxnSpPr>
            <a:cxnSpLocks/>
          </p:cNvCxnSpPr>
          <p:nvPr/>
        </p:nvCxnSpPr>
        <p:spPr>
          <a:xfrm flipH="1" flipV="1">
            <a:off x="1747520" y="2759237"/>
            <a:ext cx="1808480" cy="16684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DA129E9B-916A-0B40-B0F0-C3977B6986C4}"/>
              </a:ext>
            </a:extLst>
          </p:cNvPr>
          <p:cNvCxnSpPr>
            <a:cxnSpLocks/>
          </p:cNvCxnSpPr>
          <p:nvPr/>
        </p:nvCxnSpPr>
        <p:spPr>
          <a:xfrm flipH="1">
            <a:off x="1747520" y="3334441"/>
            <a:ext cx="1808480" cy="871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56AE9156-E545-E144-AC6A-235CF0FC80DB}"/>
              </a:ext>
            </a:extLst>
          </p:cNvPr>
          <p:cNvSpPr txBox="1"/>
          <p:nvPr/>
        </p:nvSpPr>
        <p:spPr>
          <a:xfrm>
            <a:off x="738553" y="4274346"/>
            <a:ext cx="7693269" cy="646331"/>
          </a:xfrm>
          <a:prstGeom prst="rect">
            <a:avLst/>
          </a:prstGeom>
          <a:solidFill>
            <a:schemeClr val="accent6">
              <a:lumMod val="20000"/>
              <a:lumOff val="80000"/>
            </a:schemeClr>
          </a:solidFill>
        </p:spPr>
        <p:txBody>
          <a:bodyPr wrap="square" rtlCol="0">
            <a:spAutoFit/>
          </a:bodyPr>
          <a:lstStyle/>
          <a:p>
            <a:pPr algn="ctr"/>
            <a:r>
              <a:rPr lang="en-US" dirty="0"/>
              <a:t>Here’s a secret, while these are patterns I have observed, there are times when I’ve </a:t>
            </a:r>
            <a:r>
              <a:rPr lang="en-US" dirty="0" err="1"/>
              <a:t>gotta</a:t>
            </a:r>
            <a:r>
              <a:rPr lang="en-US" dirty="0"/>
              <a:t> “SEE IT” [visual], or I just don’t get it!</a:t>
            </a:r>
          </a:p>
        </p:txBody>
      </p:sp>
    </p:spTree>
    <p:extLst>
      <p:ext uri="{BB962C8B-B14F-4D97-AF65-F5344CB8AC3E}">
        <p14:creationId xmlns:p14="http://schemas.microsoft.com/office/powerpoint/2010/main" val="1352624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0"/>
          </p:nvPr>
        </p:nvSpPr>
        <p:spPr/>
        <p:txBody>
          <a:bodyPr/>
          <a:lstStyle/>
          <a:p>
            <a:r>
              <a:rPr lang="en-US" sz="2400" dirty="0"/>
              <a:t>Goal</a:t>
            </a:r>
          </a:p>
          <a:p>
            <a:r>
              <a:rPr lang="en-US" sz="2400" dirty="0"/>
              <a:t>Learning Preferences</a:t>
            </a:r>
          </a:p>
          <a:p>
            <a:r>
              <a:rPr lang="en-US" sz="2400" dirty="0"/>
              <a:t>Example Scenarios</a:t>
            </a:r>
          </a:p>
        </p:txBody>
      </p:sp>
    </p:spTree>
    <p:extLst>
      <p:ext uri="{BB962C8B-B14F-4D97-AF65-F5344CB8AC3E}">
        <p14:creationId xmlns:p14="http://schemas.microsoft.com/office/powerpoint/2010/main" val="628236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t>The </a:t>
            </a:r>
            <a:r>
              <a:rPr lang="en-US" altLang="en-US" sz="2400" i="1" dirty="0"/>
              <a:t>words</a:t>
            </a:r>
            <a:r>
              <a:rPr lang="en-US" altLang="en-US" sz="2400" dirty="0"/>
              <a:t> that supplement</a:t>
            </a:r>
          </a:p>
          <a:p>
            <a:pPr>
              <a:spcBef>
                <a:spcPts val="800"/>
              </a:spcBef>
            </a:pPr>
            <a:r>
              <a:rPr lang="en-US" altLang="en-US" sz="2400" i="1" dirty="0"/>
              <a:t>Hearing</a:t>
            </a:r>
            <a:r>
              <a:rPr lang="en-US" altLang="en-US" sz="2400" dirty="0"/>
              <a:t> information</a:t>
            </a:r>
          </a:p>
          <a:p>
            <a:pPr>
              <a:spcBef>
                <a:spcPts val="800"/>
              </a:spcBef>
            </a:pPr>
            <a:r>
              <a:rPr lang="en-US" altLang="en-US" sz="2400" i="1" dirty="0"/>
              <a:t>Sound</a:t>
            </a:r>
            <a:r>
              <a:rPr lang="en-US" altLang="en-US" sz="2400" dirty="0"/>
              <a:t> recollection, sounding it out</a:t>
            </a:r>
          </a:p>
          <a:p>
            <a:pPr>
              <a:spcBef>
                <a:spcPts val="800"/>
              </a:spcBef>
            </a:pPr>
            <a:r>
              <a:rPr lang="en-US" altLang="en-US" sz="2400" dirty="0"/>
              <a:t>Reading </a:t>
            </a:r>
            <a:r>
              <a:rPr lang="en-US" altLang="en-US" sz="2400" i="1" dirty="0"/>
              <a:t>aloud</a:t>
            </a:r>
          </a:p>
          <a:p>
            <a:pPr>
              <a:spcBef>
                <a:spcPts val="800"/>
              </a:spcBef>
            </a:pPr>
            <a:r>
              <a:rPr lang="en-US" altLang="en-US" sz="2400" i="1" dirty="0"/>
              <a:t>Positioning</a:t>
            </a:r>
            <a:r>
              <a:rPr lang="en-US" altLang="en-US" sz="2400" dirty="0"/>
              <a:t> yourself to </a:t>
            </a:r>
            <a:r>
              <a:rPr lang="en-US" altLang="en-US" sz="2400" i="1" dirty="0"/>
              <a:t>hear</a:t>
            </a:r>
            <a:r>
              <a:rPr lang="en-US" altLang="en-US" sz="2400" dirty="0"/>
              <a:t> a speaker clearly</a:t>
            </a:r>
          </a:p>
          <a:p>
            <a:pPr>
              <a:spcBef>
                <a:spcPts val="800"/>
              </a:spcBef>
            </a:pPr>
            <a:r>
              <a:rPr lang="en-US" altLang="en-US" sz="2400" dirty="0"/>
              <a:t>Listen to a </a:t>
            </a:r>
            <a:r>
              <a:rPr lang="en-US" altLang="en-US" sz="2400" i="1" dirty="0"/>
              <a:t>recording</a:t>
            </a:r>
            <a:r>
              <a:rPr lang="en-US" altLang="en-US" sz="2400" dirty="0"/>
              <a:t> of yourself</a:t>
            </a:r>
          </a:p>
          <a:p>
            <a:pPr>
              <a:spcBef>
                <a:spcPts val="800"/>
              </a:spcBef>
            </a:pPr>
            <a:endParaRPr lang="en-US" altLang="en-US" sz="2400" dirty="0"/>
          </a:p>
        </p:txBody>
      </p:sp>
      <p:sp>
        <p:nvSpPr>
          <p:cNvPr id="2" name="Title 1"/>
          <p:cNvSpPr>
            <a:spLocks noGrp="1"/>
          </p:cNvSpPr>
          <p:nvPr>
            <p:ph type="title"/>
          </p:nvPr>
        </p:nvSpPr>
        <p:spPr>
          <a:xfrm>
            <a:off x="327868" y="530465"/>
            <a:ext cx="7556500" cy="837009"/>
          </a:xfrm>
        </p:spPr>
        <p:txBody>
          <a:bodyPr/>
          <a:lstStyle/>
          <a:p>
            <a:r>
              <a:rPr lang="en-US" dirty="0"/>
              <a:t>Auditory Highlights</a:t>
            </a:r>
          </a:p>
        </p:txBody>
      </p:sp>
    </p:spTree>
    <p:extLst>
      <p:ext uri="{BB962C8B-B14F-4D97-AF65-F5344CB8AC3E}">
        <p14:creationId xmlns:p14="http://schemas.microsoft.com/office/powerpoint/2010/main" val="501790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t>The </a:t>
            </a:r>
            <a:r>
              <a:rPr lang="en-US" altLang="en-US" sz="2400" i="1" dirty="0"/>
              <a:t>visuals</a:t>
            </a:r>
            <a:r>
              <a:rPr lang="en-US" altLang="en-US" sz="2400" dirty="0"/>
              <a:t> [text, diagrams, and so on] that supplement</a:t>
            </a:r>
          </a:p>
          <a:p>
            <a:pPr>
              <a:spcBef>
                <a:spcPts val="800"/>
              </a:spcBef>
            </a:pPr>
            <a:r>
              <a:rPr lang="en-US" altLang="en-US" sz="2400" i="1" dirty="0"/>
              <a:t>Viewing</a:t>
            </a:r>
            <a:r>
              <a:rPr lang="en-US" altLang="en-US" sz="2400" dirty="0"/>
              <a:t> information</a:t>
            </a:r>
          </a:p>
          <a:p>
            <a:pPr>
              <a:spcBef>
                <a:spcPts val="800"/>
              </a:spcBef>
            </a:pPr>
            <a:r>
              <a:rPr lang="en-US" altLang="en-US" sz="2400" i="1" dirty="0"/>
              <a:t>Sight</a:t>
            </a:r>
            <a:r>
              <a:rPr lang="en-US" altLang="en-US" sz="2400" dirty="0"/>
              <a:t> recollection, the picture in your head</a:t>
            </a:r>
          </a:p>
          <a:p>
            <a:pPr>
              <a:spcBef>
                <a:spcPts val="800"/>
              </a:spcBef>
            </a:pPr>
            <a:r>
              <a:rPr lang="en-US" altLang="en-US" sz="2400" dirty="0"/>
              <a:t>Flashcards</a:t>
            </a:r>
          </a:p>
          <a:p>
            <a:pPr>
              <a:spcBef>
                <a:spcPts val="800"/>
              </a:spcBef>
            </a:pPr>
            <a:r>
              <a:rPr lang="en-US" altLang="en-US" sz="2400" i="1" dirty="0"/>
              <a:t>Write</a:t>
            </a:r>
            <a:r>
              <a:rPr lang="en-US" altLang="en-US" sz="2400" dirty="0"/>
              <a:t> things down</a:t>
            </a:r>
          </a:p>
          <a:p>
            <a:pPr>
              <a:spcBef>
                <a:spcPts val="800"/>
              </a:spcBef>
            </a:pPr>
            <a:r>
              <a:rPr lang="en-US" altLang="en-US" sz="2400" i="1" dirty="0"/>
              <a:t>Draw</a:t>
            </a:r>
            <a:r>
              <a:rPr lang="en-US" altLang="en-US" sz="2400" dirty="0"/>
              <a:t> a picture / diagram</a:t>
            </a:r>
          </a:p>
          <a:p>
            <a:pPr>
              <a:spcBef>
                <a:spcPts val="800"/>
              </a:spcBef>
            </a:pPr>
            <a:r>
              <a:rPr lang="en-US" altLang="en-US" sz="2400" dirty="0"/>
              <a:t>Use </a:t>
            </a:r>
            <a:r>
              <a:rPr lang="en-US" altLang="en-US" sz="2400" i="1" dirty="0"/>
              <a:t>color</a:t>
            </a:r>
          </a:p>
        </p:txBody>
      </p:sp>
      <p:sp>
        <p:nvSpPr>
          <p:cNvPr id="2" name="Title 1"/>
          <p:cNvSpPr>
            <a:spLocks noGrp="1"/>
          </p:cNvSpPr>
          <p:nvPr>
            <p:ph type="title"/>
          </p:nvPr>
        </p:nvSpPr>
        <p:spPr>
          <a:xfrm>
            <a:off x="327868" y="530465"/>
            <a:ext cx="7556500" cy="837009"/>
          </a:xfrm>
        </p:spPr>
        <p:txBody>
          <a:bodyPr/>
          <a:lstStyle/>
          <a:p>
            <a:r>
              <a:rPr lang="en-US" dirty="0"/>
              <a:t>Visual Highlights</a:t>
            </a:r>
          </a:p>
        </p:txBody>
      </p:sp>
    </p:spTree>
    <p:extLst>
      <p:ext uri="{BB962C8B-B14F-4D97-AF65-F5344CB8AC3E}">
        <p14:creationId xmlns:p14="http://schemas.microsoft.com/office/powerpoint/2010/main" val="3475889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a:spcBef>
                <a:spcPts val="800"/>
              </a:spcBef>
            </a:pPr>
            <a:r>
              <a:rPr lang="en-US" altLang="en-US" sz="2400" dirty="0"/>
              <a:t>The hands-on [tactile] supplements</a:t>
            </a:r>
          </a:p>
          <a:p>
            <a:pPr>
              <a:spcBef>
                <a:spcPts val="800"/>
              </a:spcBef>
            </a:pPr>
            <a:r>
              <a:rPr lang="en-US" altLang="en-US" sz="2400" i="1" dirty="0"/>
              <a:t>Using</a:t>
            </a:r>
            <a:r>
              <a:rPr lang="en-US" altLang="en-US" sz="2400" dirty="0"/>
              <a:t> information</a:t>
            </a:r>
          </a:p>
          <a:p>
            <a:pPr>
              <a:spcBef>
                <a:spcPts val="800"/>
              </a:spcBef>
            </a:pPr>
            <a:r>
              <a:rPr lang="en-US" altLang="en-US" sz="2400" i="1" dirty="0"/>
              <a:t>Acting </a:t>
            </a:r>
            <a:r>
              <a:rPr lang="en-US" altLang="en-US" sz="2400" dirty="0"/>
              <a:t>out a scenario</a:t>
            </a:r>
          </a:p>
          <a:p>
            <a:pPr>
              <a:spcBef>
                <a:spcPts val="800"/>
              </a:spcBef>
            </a:pPr>
            <a:r>
              <a:rPr lang="en-US" altLang="en-US" sz="2400" i="1" dirty="0"/>
              <a:t>Constructing</a:t>
            </a:r>
            <a:r>
              <a:rPr lang="en-US" altLang="en-US" sz="2400" dirty="0"/>
              <a:t> a model</a:t>
            </a:r>
            <a:endParaRPr lang="en-US" altLang="en-US" sz="2400" i="1" dirty="0"/>
          </a:p>
          <a:p>
            <a:pPr>
              <a:spcBef>
                <a:spcPts val="800"/>
              </a:spcBef>
            </a:pPr>
            <a:r>
              <a:rPr lang="en-US" altLang="en-US" sz="2400" dirty="0"/>
              <a:t>Providing space to </a:t>
            </a:r>
            <a:r>
              <a:rPr lang="en-US" altLang="en-US" sz="2400" i="1" dirty="0"/>
              <a:t>do</a:t>
            </a:r>
            <a:r>
              <a:rPr lang="en-US" altLang="en-US" sz="2400" dirty="0"/>
              <a:t> things</a:t>
            </a:r>
          </a:p>
          <a:p>
            <a:pPr>
              <a:spcBef>
                <a:spcPts val="800"/>
              </a:spcBef>
            </a:pPr>
            <a:r>
              <a:rPr lang="en-US" altLang="en-US" sz="2400" i="1" dirty="0"/>
              <a:t>Re-writing</a:t>
            </a:r>
            <a:r>
              <a:rPr lang="en-US" altLang="en-US" sz="2400" dirty="0"/>
              <a:t> instructions</a:t>
            </a:r>
          </a:p>
        </p:txBody>
      </p:sp>
      <p:sp>
        <p:nvSpPr>
          <p:cNvPr id="2" name="Title 1"/>
          <p:cNvSpPr>
            <a:spLocks noGrp="1"/>
          </p:cNvSpPr>
          <p:nvPr>
            <p:ph type="title"/>
          </p:nvPr>
        </p:nvSpPr>
        <p:spPr>
          <a:xfrm>
            <a:off x="327868" y="530465"/>
            <a:ext cx="7556500" cy="837009"/>
          </a:xfrm>
        </p:spPr>
        <p:txBody>
          <a:bodyPr/>
          <a:lstStyle/>
          <a:p>
            <a:r>
              <a:rPr lang="en-US" dirty="0"/>
              <a:t>Kinesthetic Highlights</a:t>
            </a:r>
          </a:p>
        </p:txBody>
      </p:sp>
    </p:spTree>
    <p:extLst>
      <p:ext uri="{BB962C8B-B14F-4D97-AF65-F5344CB8AC3E}">
        <p14:creationId xmlns:p14="http://schemas.microsoft.com/office/powerpoint/2010/main" val="8884471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Group Activity</a:t>
            </a:r>
          </a:p>
        </p:txBody>
      </p:sp>
      <p:sp>
        <p:nvSpPr>
          <p:cNvPr id="3" name="Content Placeholder 2"/>
          <p:cNvSpPr>
            <a:spLocks noGrp="1"/>
          </p:cNvSpPr>
          <p:nvPr>
            <p:ph idx="10"/>
          </p:nvPr>
        </p:nvSpPr>
        <p:spPr>
          <a:xfrm>
            <a:off x="327868" y="1367474"/>
            <a:ext cx="8258348" cy="3074120"/>
          </a:xfrm>
        </p:spPr>
        <p:txBody>
          <a:bodyPr/>
          <a:lstStyle/>
          <a:p>
            <a:pPr marL="0" indent="0">
              <a:buClr>
                <a:schemeClr val="accent1"/>
              </a:buClr>
              <a:buSzPct val="100000"/>
              <a:buNone/>
            </a:pPr>
            <a:r>
              <a:rPr lang="en-US" sz="2400" dirty="0"/>
              <a:t>Using</a:t>
            </a:r>
          </a:p>
          <a:p>
            <a:pPr>
              <a:spcBef>
                <a:spcPts val="800"/>
              </a:spcBef>
            </a:pPr>
            <a:r>
              <a:rPr lang="en-US" sz="2400" dirty="0">
                <a:hlinkClick r:id="rId2">
                  <a:extLst>
                    <a:ext uri="{A12FA001-AC4F-418D-AE19-62706E023703}">
                      <ahyp:hlinkClr xmlns:ahyp="http://schemas.microsoft.com/office/drawing/2018/hyperlinkcolor" val="tx"/>
                    </a:ext>
                  </a:extLst>
                </a:hlinkClick>
              </a:rPr>
              <a:t>https://www.cise.ufl.edu/~pjd/tmp/javadocs/</a:t>
            </a:r>
            <a:endParaRPr lang="en-US" sz="2400" dirty="0"/>
          </a:p>
          <a:p>
            <a:pPr>
              <a:spcBef>
                <a:spcPts val="800"/>
              </a:spcBef>
            </a:pPr>
            <a:r>
              <a:rPr lang="en-US" sz="2400" dirty="0">
                <a:hlinkClick r:id="rId3">
                  <a:extLst>
                    <a:ext uri="{A12FA001-AC4F-418D-AE19-62706E023703}">
                      <ahyp:hlinkClr xmlns:ahyp="http://schemas.microsoft.com/office/drawing/2018/hyperlinkcolor" val="tx"/>
                    </a:ext>
                  </a:extLst>
                </a:hlinkClick>
              </a:rPr>
              <a:t>https://www.cise.ufl.edu/~pjd/tmp/classfiles/</a:t>
            </a:r>
            <a:endParaRPr lang="en-US" altLang="en-US" sz="2400" dirty="0"/>
          </a:p>
          <a:p>
            <a:pPr marL="0" indent="0">
              <a:spcBef>
                <a:spcPts val="800"/>
              </a:spcBef>
              <a:buClr>
                <a:schemeClr val="accent1"/>
              </a:buClr>
              <a:buSzPct val="100000"/>
              <a:buNone/>
            </a:pPr>
            <a:r>
              <a:rPr lang="en-US" sz="2400" dirty="0"/>
              <a:t>Design</a:t>
            </a:r>
          </a:p>
          <a:p>
            <a:pPr marL="457200" indent="-457200">
              <a:spcBef>
                <a:spcPts val="800"/>
              </a:spcBef>
              <a:buClr>
                <a:schemeClr val="accent1"/>
              </a:buClr>
              <a:buSzPct val="100000"/>
              <a:buFont typeface="+mj-lt"/>
              <a:buAutoNum type="arabicPeriod"/>
            </a:pPr>
            <a:r>
              <a:rPr lang="en-US" sz="2400" dirty="0"/>
              <a:t>A sample project</a:t>
            </a:r>
          </a:p>
          <a:p>
            <a:pPr marL="457200" indent="-457200">
              <a:spcBef>
                <a:spcPts val="800"/>
              </a:spcBef>
              <a:buClr>
                <a:schemeClr val="accent1"/>
              </a:buClr>
              <a:buSzPct val="100000"/>
              <a:buFont typeface="+mj-lt"/>
              <a:buAutoNum type="arabicPeriod"/>
            </a:pPr>
            <a:r>
              <a:rPr lang="en-US" sz="2400" dirty="0"/>
              <a:t>List of learning objects</a:t>
            </a:r>
          </a:p>
          <a:p>
            <a:pPr marL="457200" indent="-457200">
              <a:spcBef>
                <a:spcPts val="800"/>
              </a:spcBef>
              <a:buClr>
                <a:schemeClr val="accent1"/>
              </a:buClr>
              <a:buSzPct val="100000"/>
              <a:buFont typeface="+mj-lt"/>
              <a:buAutoNum type="arabicPeriod"/>
            </a:pPr>
            <a:r>
              <a:rPr lang="en-US" sz="2400" dirty="0"/>
              <a:t>Anticipation [examples] of how experience will develop</a:t>
            </a:r>
          </a:p>
        </p:txBody>
      </p:sp>
    </p:spTree>
    <p:extLst>
      <p:ext uri="{BB962C8B-B14F-4D97-AF65-F5344CB8AC3E}">
        <p14:creationId xmlns:p14="http://schemas.microsoft.com/office/powerpoint/2010/main" val="3572090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Discussion</a:t>
            </a:r>
          </a:p>
        </p:txBody>
      </p:sp>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sz="2200" dirty="0"/>
              <a:t>Consider your lecture environments and experiences:</a:t>
            </a:r>
          </a:p>
          <a:p>
            <a:pPr>
              <a:spcBef>
                <a:spcPts val="800"/>
              </a:spcBef>
            </a:pPr>
            <a:r>
              <a:rPr lang="en-US" sz="2200" dirty="0"/>
              <a:t>What was effective?</a:t>
            </a:r>
          </a:p>
          <a:p>
            <a:pPr>
              <a:spcBef>
                <a:spcPts val="800"/>
              </a:spcBef>
            </a:pPr>
            <a:r>
              <a:rPr lang="en-US" sz="2200" dirty="0"/>
              <a:t>What was ineffective?</a:t>
            </a:r>
          </a:p>
          <a:p>
            <a:pPr>
              <a:spcBef>
                <a:spcPts val="800"/>
              </a:spcBef>
            </a:pPr>
            <a:r>
              <a:rPr lang="en-US" sz="2200" dirty="0"/>
              <a:t>Could something work well in one environment, but not another?</a:t>
            </a:r>
          </a:p>
        </p:txBody>
      </p:sp>
    </p:spTree>
    <p:extLst>
      <p:ext uri="{BB962C8B-B14F-4D97-AF65-F5344CB8AC3E}">
        <p14:creationId xmlns:p14="http://schemas.microsoft.com/office/powerpoint/2010/main" val="17533594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868" y="530465"/>
            <a:ext cx="7556500" cy="837009"/>
          </a:xfrm>
        </p:spPr>
        <p:txBody>
          <a:bodyPr/>
          <a:lstStyle/>
          <a:p>
            <a:r>
              <a:rPr lang="en-US" dirty="0"/>
              <a:t>References</a:t>
            </a:r>
          </a:p>
        </p:txBody>
      </p:sp>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sz="2200" dirty="0"/>
              <a:t>If you would like to pursue this further, here are some references:</a:t>
            </a:r>
          </a:p>
          <a:p>
            <a:pPr>
              <a:spcBef>
                <a:spcPts val="800"/>
              </a:spcBef>
            </a:pPr>
            <a:r>
              <a:rPr lang="en-US" dirty="0">
                <a:hlinkClick r:id="rId2">
                  <a:extLst>
                    <a:ext uri="{A12FA001-AC4F-418D-AE19-62706E023703}">
                      <ahyp:hlinkClr xmlns:ahyp="http://schemas.microsoft.com/office/drawing/2018/hyperlinkcolor" val="tx"/>
                    </a:ext>
                  </a:extLst>
                </a:hlinkClick>
              </a:rPr>
              <a:t>http://www.leerbeleving.nl/wp-content/uploads/2011/09/learning-styles.pdf</a:t>
            </a:r>
            <a:endParaRPr lang="en-US" dirty="0"/>
          </a:p>
          <a:p>
            <a:pPr>
              <a:spcBef>
                <a:spcPts val="800"/>
              </a:spcBef>
            </a:pPr>
            <a:r>
              <a:rPr lang="en-US" dirty="0">
                <a:hlinkClick r:id="rId3">
                  <a:extLst>
                    <a:ext uri="{A12FA001-AC4F-418D-AE19-62706E023703}">
                      <ahyp:hlinkClr xmlns:ahyp="http://schemas.microsoft.com/office/drawing/2018/hyperlinkcolor" val="tx"/>
                    </a:ext>
                  </a:extLst>
                </a:hlinkClick>
              </a:rPr>
              <a:t>https://www.frontiersin.org/articles/10.3389/feduc.2018.00105/full</a:t>
            </a:r>
            <a:endParaRPr lang="en-US" sz="2200" dirty="0"/>
          </a:p>
        </p:txBody>
      </p:sp>
    </p:spTree>
    <p:extLst>
      <p:ext uri="{BB962C8B-B14F-4D97-AF65-F5344CB8AC3E}">
        <p14:creationId xmlns:p14="http://schemas.microsoft.com/office/powerpoint/2010/main" val="2162392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our Goal?</a:t>
            </a:r>
          </a:p>
        </p:txBody>
      </p:sp>
      <p:sp>
        <p:nvSpPr>
          <p:cNvPr id="3" name="Content Placeholder 2"/>
          <p:cNvSpPr>
            <a:spLocks noGrp="1"/>
          </p:cNvSpPr>
          <p:nvPr>
            <p:ph idx="10"/>
          </p:nvPr>
        </p:nvSpPr>
        <p:spPr/>
        <p:txBody>
          <a:bodyPr/>
          <a:lstStyle/>
          <a:p>
            <a:r>
              <a:rPr lang="en-US" sz="2400" dirty="0"/>
              <a:t>First, in your own words, what is </a:t>
            </a:r>
            <a:r>
              <a:rPr lang="en-US" sz="2400" i="1" dirty="0"/>
              <a:t>learning</a:t>
            </a:r>
            <a:r>
              <a:rPr lang="en-US" sz="2400" dirty="0"/>
              <a:t>?</a:t>
            </a:r>
          </a:p>
        </p:txBody>
      </p:sp>
    </p:spTree>
    <p:extLst>
      <p:ext uri="{BB962C8B-B14F-4D97-AF65-F5344CB8AC3E}">
        <p14:creationId xmlns:p14="http://schemas.microsoft.com/office/powerpoint/2010/main" val="2535658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our Goal?</a:t>
            </a:r>
          </a:p>
        </p:txBody>
      </p:sp>
      <p:sp>
        <p:nvSpPr>
          <p:cNvPr id="3" name="Content Placeholder 2"/>
          <p:cNvSpPr>
            <a:spLocks noGrp="1"/>
          </p:cNvSpPr>
          <p:nvPr>
            <p:ph idx="10"/>
          </p:nvPr>
        </p:nvSpPr>
        <p:spPr/>
        <p:txBody>
          <a:bodyPr/>
          <a:lstStyle/>
          <a:p>
            <a:r>
              <a:rPr lang="en-US" sz="2400" dirty="0"/>
              <a:t>First, in your own words, what is </a:t>
            </a:r>
            <a:r>
              <a:rPr lang="en-US" sz="2400" i="1" dirty="0"/>
              <a:t>learning</a:t>
            </a:r>
            <a:r>
              <a:rPr lang="en-US" sz="2400" dirty="0"/>
              <a:t>?</a:t>
            </a:r>
          </a:p>
          <a:p>
            <a:r>
              <a:rPr lang="en-US" sz="2400" dirty="0"/>
              <a:t>Possibly…</a:t>
            </a:r>
          </a:p>
          <a:p>
            <a:pPr lvl="1">
              <a:buFont typeface="Wingdings" pitchFamily="2" charset="2"/>
              <a:buChar char="Ø"/>
            </a:pPr>
            <a:r>
              <a:rPr lang="en-US" sz="2400" dirty="0"/>
              <a:t>Understanding new information</a:t>
            </a:r>
          </a:p>
          <a:p>
            <a:pPr lvl="1">
              <a:buFont typeface="Wingdings" pitchFamily="2" charset="2"/>
              <a:buChar char="Ø"/>
            </a:pPr>
            <a:r>
              <a:rPr lang="en-US" sz="2400" dirty="0"/>
              <a:t>Recalling things we used to forget</a:t>
            </a:r>
          </a:p>
          <a:p>
            <a:pPr lvl="1">
              <a:buFont typeface="Wingdings" pitchFamily="2" charset="2"/>
              <a:buChar char="Ø"/>
            </a:pPr>
            <a:r>
              <a:rPr lang="en-US" sz="2400" dirty="0"/>
              <a:t>Viewing something we had not before</a:t>
            </a:r>
          </a:p>
          <a:p>
            <a:pPr lvl="1">
              <a:buFont typeface="Wingdings" pitchFamily="2" charset="2"/>
              <a:buChar char="Ø"/>
            </a:pPr>
            <a:r>
              <a:rPr lang="en-US" sz="2400" dirty="0"/>
              <a:t>Being able to do something we could not before</a:t>
            </a:r>
          </a:p>
        </p:txBody>
      </p:sp>
    </p:spTree>
    <p:extLst>
      <p:ext uri="{BB962C8B-B14F-4D97-AF65-F5344CB8AC3E}">
        <p14:creationId xmlns:p14="http://schemas.microsoft.com/office/powerpoint/2010/main" val="2350619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a:xfrm>
                <a:off x="327868" y="893854"/>
                <a:ext cx="8572292" cy="837009"/>
              </a:xfrm>
            </p:spPr>
            <p:txBody>
              <a:bodyPr/>
              <a:lstStyle/>
              <a:p>
                <a:r>
                  <a:rPr lang="en-US" dirty="0"/>
                  <a:t>Goals </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sym typeface="Wingdings" pitchFamily="2" charset="2"/>
                  </a:rPr>
                  <a:t> Evaluate, How, Technique?</a:t>
                </a: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xfrm>
                <a:off x="327868" y="893854"/>
                <a:ext cx="8572292" cy="837009"/>
              </a:xfrm>
              <a:blipFill>
                <a:blip r:embed="rId2"/>
                <a:stretch>
                  <a:fillRect l="-2071" t="-10448" b="-2985"/>
                </a:stretch>
              </a:blipFill>
            </p:spPr>
            <p:txBody>
              <a:bodyPr/>
              <a:lstStyle/>
              <a:p>
                <a:r>
                  <a:rPr lang="en-US">
                    <a:noFill/>
                  </a:rPr>
                  <a:t> </a:t>
                </a:r>
              </a:p>
            </p:txBody>
          </p:sp>
        </mc:Fallback>
      </mc:AlternateContent>
      <p:sp>
        <p:nvSpPr>
          <p:cNvPr id="3" name="Content Placeholder 2"/>
          <p:cNvSpPr>
            <a:spLocks noGrp="1"/>
          </p:cNvSpPr>
          <p:nvPr>
            <p:ph idx="10"/>
          </p:nvPr>
        </p:nvSpPr>
        <p:spPr>
          <a:xfrm>
            <a:off x="327868" y="1730863"/>
            <a:ext cx="8253424" cy="3074120"/>
          </a:xfrm>
        </p:spPr>
        <p:txBody>
          <a:bodyPr/>
          <a:lstStyle/>
          <a:p>
            <a:pPr marL="0" indent="0">
              <a:buNone/>
            </a:pPr>
            <a:r>
              <a:rPr lang="en-US" sz="2400" dirty="0"/>
              <a:t>Just as there are different ways to express what learning is, there are also different ways to:</a:t>
            </a:r>
          </a:p>
          <a:p>
            <a:r>
              <a:rPr lang="en-US" sz="2400" dirty="0">
                <a:solidFill>
                  <a:schemeClr val="accent3"/>
                </a:solidFill>
              </a:rPr>
              <a:t>Evaluate</a:t>
            </a:r>
            <a:r>
              <a:rPr lang="en-US" sz="2400" dirty="0"/>
              <a:t> what has been learned.</a:t>
            </a:r>
          </a:p>
          <a:p>
            <a:r>
              <a:rPr lang="en-US" sz="2400" dirty="0"/>
              <a:t>Approach </a:t>
            </a:r>
            <a:r>
              <a:rPr lang="en-US" sz="2400" dirty="0">
                <a:solidFill>
                  <a:schemeClr val="accent3"/>
                </a:solidFill>
              </a:rPr>
              <a:t>how</a:t>
            </a:r>
            <a:r>
              <a:rPr lang="en-US" sz="2400" dirty="0"/>
              <a:t> to learn.</a:t>
            </a:r>
          </a:p>
          <a:p>
            <a:r>
              <a:rPr lang="en-US" sz="2400" dirty="0"/>
              <a:t>Identify some learning </a:t>
            </a:r>
            <a:r>
              <a:rPr lang="en-US" sz="2400" dirty="0">
                <a:solidFill>
                  <a:schemeClr val="accent3"/>
                </a:solidFill>
              </a:rPr>
              <a:t>techniques </a:t>
            </a:r>
            <a:r>
              <a:rPr lang="en-US" sz="2400" dirty="0"/>
              <a:t>/</a:t>
            </a:r>
            <a:r>
              <a:rPr lang="en-US" sz="2400" dirty="0">
                <a:solidFill>
                  <a:schemeClr val="accent3"/>
                </a:solidFill>
              </a:rPr>
              <a:t> modes </a:t>
            </a:r>
            <a:r>
              <a:rPr lang="en-US" sz="2400" dirty="0"/>
              <a:t>of instruction.</a:t>
            </a:r>
          </a:p>
        </p:txBody>
      </p:sp>
    </p:spTree>
    <p:extLst>
      <p:ext uri="{BB962C8B-B14F-4D97-AF65-F5344CB8AC3E}">
        <p14:creationId xmlns:p14="http://schemas.microsoft.com/office/powerpoint/2010/main" val="1700065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altLang="en-US" sz="2400" dirty="0"/>
              <a:t>One framework for structured learning objectives, or in other words, how we might go about learning.</a:t>
            </a:r>
          </a:p>
        </p:txBody>
      </p:sp>
      <p:sp>
        <p:nvSpPr>
          <p:cNvPr id="2" name="Title 1"/>
          <p:cNvSpPr>
            <a:spLocks noGrp="1"/>
          </p:cNvSpPr>
          <p:nvPr>
            <p:ph type="title"/>
          </p:nvPr>
        </p:nvSpPr>
        <p:spPr>
          <a:xfrm>
            <a:off x="327868" y="530465"/>
            <a:ext cx="7556500" cy="837009"/>
          </a:xfrm>
        </p:spPr>
        <p:txBody>
          <a:bodyPr/>
          <a:lstStyle/>
          <a:p>
            <a:r>
              <a:rPr lang="en-US" dirty="0"/>
              <a:t>Bloom’s Taxonomy</a:t>
            </a:r>
          </a:p>
        </p:txBody>
      </p:sp>
    </p:spTree>
    <p:extLst>
      <p:ext uri="{BB962C8B-B14F-4D97-AF65-F5344CB8AC3E}">
        <p14:creationId xmlns:p14="http://schemas.microsoft.com/office/powerpoint/2010/main" val="1048557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altLang="en-US" sz="2400" dirty="0"/>
              <a:t>One framework for structured learning objectives, or in other words, how we might go about learning.</a:t>
            </a:r>
          </a:p>
        </p:txBody>
      </p:sp>
      <p:sp>
        <p:nvSpPr>
          <p:cNvPr id="2" name="Title 1"/>
          <p:cNvSpPr>
            <a:spLocks noGrp="1"/>
          </p:cNvSpPr>
          <p:nvPr>
            <p:ph type="title"/>
          </p:nvPr>
        </p:nvSpPr>
        <p:spPr>
          <a:xfrm>
            <a:off x="327868" y="530465"/>
            <a:ext cx="7556500" cy="837009"/>
          </a:xfrm>
        </p:spPr>
        <p:txBody>
          <a:bodyPr/>
          <a:lstStyle/>
          <a:p>
            <a:r>
              <a:rPr lang="en-US" dirty="0"/>
              <a:t>Bloom’s Taxonomy</a:t>
            </a:r>
          </a:p>
        </p:txBody>
      </p:sp>
      <p:pic>
        <p:nvPicPr>
          <p:cNvPr id="5" name="Picture 4">
            <a:extLst>
              <a:ext uri="{FF2B5EF4-FFF2-40B4-BE49-F238E27FC236}">
                <a16:creationId xmlns:a16="http://schemas.microsoft.com/office/drawing/2014/main" id="{2911E406-5F6C-914F-A959-AD3CB4825D6B}"/>
              </a:ext>
            </a:extLst>
          </p:cNvPr>
          <p:cNvPicPr>
            <a:picLocks noChangeAspect="1"/>
          </p:cNvPicPr>
          <p:nvPr/>
        </p:nvPicPr>
        <p:blipFill>
          <a:blip r:embed="rId2"/>
          <a:stretch>
            <a:fillRect/>
          </a:stretch>
        </p:blipFill>
        <p:spPr>
          <a:xfrm>
            <a:off x="966007" y="530465"/>
            <a:ext cx="7269285" cy="4358731"/>
          </a:xfrm>
          <a:prstGeom prst="rect">
            <a:avLst/>
          </a:prstGeom>
        </p:spPr>
      </p:pic>
    </p:spTree>
    <p:extLst>
      <p:ext uri="{BB962C8B-B14F-4D97-AF65-F5344CB8AC3E}">
        <p14:creationId xmlns:p14="http://schemas.microsoft.com/office/powerpoint/2010/main" val="2150463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altLang="en-US" sz="2400" dirty="0"/>
              <a:t>One framework for structured learning objectives, or in other words, how we might go about learning.</a:t>
            </a:r>
          </a:p>
        </p:txBody>
      </p:sp>
      <p:sp>
        <p:nvSpPr>
          <p:cNvPr id="2" name="Title 1"/>
          <p:cNvSpPr>
            <a:spLocks noGrp="1"/>
          </p:cNvSpPr>
          <p:nvPr>
            <p:ph type="title"/>
          </p:nvPr>
        </p:nvSpPr>
        <p:spPr>
          <a:xfrm>
            <a:off x="327868" y="530465"/>
            <a:ext cx="7556500" cy="837009"/>
          </a:xfrm>
        </p:spPr>
        <p:txBody>
          <a:bodyPr/>
          <a:lstStyle/>
          <a:p>
            <a:r>
              <a:rPr lang="en-US" dirty="0"/>
              <a:t>Bloom’s Taxonomy</a:t>
            </a:r>
          </a:p>
        </p:txBody>
      </p:sp>
      <p:pic>
        <p:nvPicPr>
          <p:cNvPr id="6" name="Picture 5">
            <a:extLst>
              <a:ext uri="{FF2B5EF4-FFF2-40B4-BE49-F238E27FC236}">
                <a16:creationId xmlns:a16="http://schemas.microsoft.com/office/drawing/2014/main" id="{A91C0675-ECB1-7946-8596-DE9F36F799D8}"/>
              </a:ext>
            </a:extLst>
          </p:cNvPr>
          <p:cNvPicPr>
            <a:picLocks noChangeAspect="1"/>
          </p:cNvPicPr>
          <p:nvPr/>
        </p:nvPicPr>
        <p:blipFill>
          <a:blip r:embed="rId2"/>
          <a:stretch>
            <a:fillRect/>
          </a:stretch>
        </p:blipFill>
        <p:spPr>
          <a:xfrm>
            <a:off x="527183" y="530465"/>
            <a:ext cx="8131287" cy="4469423"/>
          </a:xfrm>
          <a:prstGeom prst="rect">
            <a:avLst/>
          </a:prstGeom>
        </p:spPr>
      </p:pic>
    </p:spTree>
    <p:extLst>
      <p:ext uri="{BB962C8B-B14F-4D97-AF65-F5344CB8AC3E}">
        <p14:creationId xmlns:p14="http://schemas.microsoft.com/office/powerpoint/2010/main" val="2343185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0"/>
          </p:nvPr>
        </p:nvSpPr>
        <p:spPr>
          <a:xfrm>
            <a:off x="327868" y="1367474"/>
            <a:ext cx="8258348" cy="3074120"/>
          </a:xfrm>
        </p:spPr>
        <p:txBody>
          <a:bodyPr/>
          <a:lstStyle/>
          <a:p>
            <a:pPr marL="0" indent="0">
              <a:spcBef>
                <a:spcPts val="800"/>
              </a:spcBef>
              <a:buNone/>
            </a:pPr>
            <a:r>
              <a:rPr lang="en-US" altLang="en-US" sz="2400" dirty="0"/>
              <a:t>One framework for structured learning objectives, or in other words, how we might go about learning.</a:t>
            </a:r>
          </a:p>
        </p:txBody>
      </p:sp>
      <p:sp>
        <p:nvSpPr>
          <p:cNvPr id="2" name="Title 1"/>
          <p:cNvSpPr>
            <a:spLocks noGrp="1"/>
          </p:cNvSpPr>
          <p:nvPr>
            <p:ph type="title"/>
          </p:nvPr>
        </p:nvSpPr>
        <p:spPr>
          <a:xfrm>
            <a:off x="327868" y="530465"/>
            <a:ext cx="7556500" cy="837009"/>
          </a:xfrm>
        </p:spPr>
        <p:txBody>
          <a:bodyPr/>
          <a:lstStyle/>
          <a:p>
            <a:r>
              <a:rPr lang="en-US" dirty="0"/>
              <a:t>Bloom’s Taxonomy</a:t>
            </a:r>
          </a:p>
        </p:txBody>
      </p:sp>
      <p:pic>
        <p:nvPicPr>
          <p:cNvPr id="8" name="Picture 7">
            <a:extLst>
              <a:ext uri="{FF2B5EF4-FFF2-40B4-BE49-F238E27FC236}">
                <a16:creationId xmlns:a16="http://schemas.microsoft.com/office/drawing/2014/main" id="{A00D6A88-8317-B640-991A-4738DD379DC4}"/>
              </a:ext>
            </a:extLst>
          </p:cNvPr>
          <p:cNvPicPr>
            <a:picLocks noChangeAspect="1"/>
          </p:cNvPicPr>
          <p:nvPr/>
        </p:nvPicPr>
        <p:blipFill>
          <a:blip r:embed="rId2"/>
          <a:stretch>
            <a:fillRect/>
          </a:stretch>
        </p:blipFill>
        <p:spPr>
          <a:xfrm>
            <a:off x="431366" y="289657"/>
            <a:ext cx="8350289" cy="5003127"/>
          </a:xfrm>
          <a:prstGeom prst="rect">
            <a:avLst/>
          </a:prstGeom>
        </p:spPr>
      </p:pic>
    </p:spTree>
    <p:extLst>
      <p:ext uri="{BB962C8B-B14F-4D97-AF65-F5344CB8AC3E}">
        <p14:creationId xmlns:p14="http://schemas.microsoft.com/office/powerpoint/2010/main" val="2683727705"/>
      </p:ext>
    </p:extLst>
  </p:cSld>
  <p:clrMapOvr>
    <a:masterClrMapping/>
  </p:clrMapOvr>
</p:sld>
</file>

<file path=ppt/theme/theme1.xml><?xml version="1.0" encoding="utf-8"?>
<a:theme xmlns:a="http://schemas.openxmlformats.org/drawingml/2006/main" name="PNE Theme Slide Deck">
  <a:themeElements>
    <a:clrScheme name="Custom 7">
      <a:dk1>
        <a:sysClr val="windowText" lastClr="000000"/>
      </a:dk1>
      <a:lt1>
        <a:sysClr val="window" lastClr="FFFFFF"/>
      </a:lt1>
      <a:dk2>
        <a:srgbClr val="000C3E"/>
      </a:dk2>
      <a:lt2>
        <a:srgbClr val="6C9AC3"/>
      </a:lt2>
      <a:accent1>
        <a:srgbClr val="00529B"/>
      </a:accent1>
      <a:accent2>
        <a:srgbClr val="00529B"/>
      </a:accent2>
      <a:accent3>
        <a:srgbClr val="E17F35"/>
      </a:accent3>
      <a:accent4>
        <a:srgbClr val="FF462C"/>
      </a:accent4>
      <a:accent5>
        <a:srgbClr val="FF462C"/>
      </a:accent5>
      <a:accent6>
        <a:srgbClr val="6C9AC3"/>
      </a:accent6>
      <a:hlink>
        <a:srgbClr val="FF462C"/>
      </a:hlink>
      <a:folHlink>
        <a:srgbClr val="FF7F35"/>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HWCOE-Slide-Deck-2015-HD-Standard-Fonts" id="{EF87D30A-8610-C141-AA57-86C0E1204492}" vid="{73BCB3BA-37E4-8C49-8B16-26C1C1A39E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PNE Theme Slide Deck</Template>
  <TotalTime>14734</TotalTime>
  <Words>646</Words>
  <Application>Microsoft Macintosh PowerPoint</Application>
  <PresentationFormat>On-screen Show (16:9)</PresentationFormat>
  <Paragraphs>111</Paragraphs>
  <Slides>25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MS PGothic</vt:lpstr>
      <vt:lpstr>MS PGothic</vt:lpstr>
      <vt:lpstr>Arial</vt:lpstr>
      <vt:lpstr>Calibri</vt:lpstr>
      <vt:lpstr>Cambria</vt:lpstr>
      <vt:lpstr>Cambria Math</vt:lpstr>
      <vt:lpstr>Rockwell</vt:lpstr>
      <vt:lpstr>Wingdings</vt:lpstr>
      <vt:lpstr>PNE Theme Slide Deck</vt:lpstr>
      <vt:lpstr>Project-based Learning</vt:lpstr>
      <vt:lpstr>Outline</vt:lpstr>
      <vt:lpstr>What is our Goal?</vt:lpstr>
      <vt:lpstr>What is our Goal?</vt:lpstr>
      <vt:lpstr>Goals → Evaluate, How, Technique?</vt:lpstr>
      <vt:lpstr>Bloom’s Taxonomy</vt:lpstr>
      <vt:lpstr>Bloom’s Taxonomy</vt:lpstr>
      <vt:lpstr>Bloom’s Taxonomy</vt:lpstr>
      <vt:lpstr>Bloom’s Taxonomy</vt:lpstr>
      <vt:lpstr>Tailoring to Individuals</vt:lpstr>
      <vt:lpstr>Tailoring to Individuals</vt:lpstr>
      <vt:lpstr>Tailoring to Individuals</vt:lpstr>
      <vt:lpstr>Tailoring to Individuals</vt:lpstr>
      <vt:lpstr>As An Example…</vt:lpstr>
      <vt:lpstr>Learning Preferences / Modes of Instruction</vt:lpstr>
      <vt:lpstr>Learning Preferences / Modes of Instruction</vt:lpstr>
      <vt:lpstr>Pete’s Sample Data</vt:lpstr>
      <vt:lpstr>Pete’s Sample Data</vt:lpstr>
      <vt:lpstr>Pete’s Sample Data</vt:lpstr>
      <vt:lpstr>Auditory Highlights</vt:lpstr>
      <vt:lpstr>Visual Highlights</vt:lpstr>
      <vt:lpstr>Kinesthetic Highlights</vt:lpstr>
      <vt:lpstr>Group Activity</vt:lpstr>
      <vt:lpstr>Discussion</vt:lpstr>
      <vt:lpstr>References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Commitment to Diversity and Inclusion </dc:title>
  <dc:creator>Taylor, Curtis</dc:creator>
  <cp:lastModifiedBy>Dobbins, Peter J</cp:lastModifiedBy>
  <cp:revision>194</cp:revision>
  <cp:lastPrinted>2018-12-14T17:35:19Z</cp:lastPrinted>
  <dcterms:created xsi:type="dcterms:W3CDTF">2018-12-09T21:35:01Z</dcterms:created>
  <dcterms:modified xsi:type="dcterms:W3CDTF">2019-11-14T16:47:30Z</dcterms:modified>
</cp:coreProperties>
</file>

<file path=docProps/thumbnail.jpeg>
</file>